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3"/>
  </p:notesMasterIdLst>
  <p:sldIdLst>
    <p:sldId id="256" r:id="rId2"/>
    <p:sldId id="270" r:id="rId3"/>
    <p:sldId id="284" r:id="rId4"/>
    <p:sldId id="271" r:id="rId5"/>
    <p:sldId id="285" r:id="rId6"/>
    <p:sldId id="272" r:id="rId7"/>
    <p:sldId id="286" r:id="rId8"/>
    <p:sldId id="274" r:id="rId9"/>
    <p:sldId id="287" r:id="rId10"/>
    <p:sldId id="275" r:id="rId11"/>
    <p:sldId id="288" r:id="rId12"/>
    <p:sldId id="273" r:id="rId13"/>
    <p:sldId id="289" r:id="rId14"/>
    <p:sldId id="276" r:id="rId15"/>
    <p:sldId id="290" r:id="rId16"/>
    <p:sldId id="277" r:id="rId17"/>
    <p:sldId id="291" r:id="rId18"/>
    <p:sldId id="292" r:id="rId19"/>
    <p:sldId id="314" r:id="rId20"/>
    <p:sldId id="319" r:id="rId21"/>
    <p:sldId id="280" r:id="rId22"/>
    <p:sldId id="315" r:id="rId23"/>
    <p:sldId id="312" r:id="rId24"/>
    <p:sldId id="311" r:id="rId25"/>
    <p:sldId id="316" r:id="rId26"/>
    <p:sldId id="317" r:id="rId27"/>
    <p:sldId id="313" r:id="rId28"/>
    <p:sldId id="318" r:id="rId29"/>
    <p:sldId id="305" r:id="rId30"/>
    <p:sldId id="306" r:id="rId31"/>
    <p:sldId id="307" r:id="rId32"/>
    <p:sldId id="308" r:id="rId33"/>
    <p:sldId id="309" r:id="rId34"/>
    <p:sldId id="279" r:id="rId35"/>
    <p:sldId id="321" r:id="rId36"/>
    <p:sldId id="303" r:id="rId37"/>
    <p:sldId id="293" r:id="rId38"/>
    <p:sldId id="259" r:id="rId39"/>
    <p:sldId id="294" r:id="rId40"/>
    <p:sldId id="262" r:id="rId41"/>
    <p:sldId id="295" r:id="rId42"/>
    <p:sldId id="266" r:id="rId43"/>
    <p:sldId id="298" r:id="rId44"/>
    <p:sldId id="296" r:id="rId45"/>
    <p:sldId id="297" r:id="rId46"/>
    <p:sldId id="267" r:id="rId47"/>
    <p:sldId id="283" r:id="rId48"/>
    <p:sldId id="300" r:id="rId49"/>
    <p:sldId id="299" r:id="rId50"/>
    <p:sldId id="302" r:id="rId51"/>
    <p:sldId id="301" r:id="rId52"/>
    <p:sldId id="304" r:id="rId53"/>
    <p:sldId id="322" r:id="rId54"/>
    <p:sldId id="323" r:id="rId55"/>
    <p:sldId id="324" r:id="rId56"/>
    <p:sldId id="325" r:id="rId57"/>
    <p:sldId id="281" r:id="rId58"/>
    <p:sldId id="326" r:id="rId59"/>
    <p:sldId id="327" r:id="rId60"/>
    <p:sldId id="349" r:id="rId61"/>
    <p:sldId id="282" r:id="rId62"/>
    <p:sldId id="350" r:id="rId63"/>
    <p:sldId id="351" r:id="rId64"/>
    <p:sldId id="352" r:id="rId65"/>
    <p:sldId id="353" r:id="rId66"/>
    <p:sldId id="354" r:id="rId67"/>
    <p:sldId id="355" r:id="rId68"/>
    <p:sldId id="356" r:id="rId69"/>
    <p:sldId id="357" r:id="rId70"/>
    <p:sldId id="358" r:id="rId71"/>
    <p:sldId id="359" r:id="rId72"/>
    <p:sldId id="360" r:id="rId73"/>
    <p:sldId id="361" r:id="rId74"/>
    <p:sldId id="362" r:id="rId75"/>
    <p:sldId id="363" r:id="rId76"/>
    <p:sldId id="364" r:id="rId77"/>
    <p:sldId id="365" r:id="rId78"/>
    <p:sldId id="366" r:id="rId79"/>
    <p:sldId id="278" r:id="rId80"/>
    <p:sldId id="367" r:id="rId81"/>
    <p:sldId id="370" r:id="rId82"/>
    <p:sldId id="368" r:id="rId83"/>
    <p:sldId id="369" r:id="rId84"/>
    <p:sldId id="372" r:id="rId85"/>
    <p:sldId id="373" r:id="rId86"/>
    <p:sldId id="374" r:id="rId87"/>
    <p:sldId id="375" r:id="rId88"/>
    <p:sldId id="376" r:id="rId89"/>
    <p:sldId id="377" r:id="rId90"/>
    <p:sldId id="378" r:id="rId91"/>
    <p:sldId id="380" r:id="rId92"/>
    <p:sldId id="454" r:id="rId93"/>
    <p:sldId id="455" r:id="rId94"/>
    <p:sldId id="456" r:id="rId95"/>
    <p:sldId id="457" r:id="rId96"/>
    <p:sldId id="458" r:id="rId97"/>
    <p:sldId id="459" r:id="rId98"/>
    <p:sldId id="460" r:id="rId99"/>
    <p:sldId id="461" r:id="rId100"/>
    <p:sldId id="462" r:id="rId101"/>
    <p:sldId id="463" r:id="rId102"/>
    <p:sldId id="464" r:id="rId103"/>
    <p:sldId id="465" r:id="rId104"/>
    <p:sldId id="466" r:id="rId105"/>
    <p:sldId id="467" r:id="rId106"/>
    <p:sldId id="468" r:id="rId107"/>
    <p:sldId id="469" r:id="rId108"/>
    <p:sldId id="470" r:id="rId109"/>
    <p:sldId id="471" r:id="rId110"/>
    <p:sldId id="472" r:id="rId111"/>
    <p:sldId id="473" r:id="rId112"/>
    <p:sldId id="474" r:id="rId113"/>
    <p:sldId id="475" r:id="rId114"/>
    <p:sldId id="476" r:id="rId115"/>
    <p:sldId id="477" r:id="rId116"/>
    <p:sldId id="478" r:id="rId117"/>
    <p:sldId id="479" r:id="rId118"/>
    <p:sldId id="480" r:id="rId119"/>
    <p:sldId id="481" r:id="rId120"/>
    <p:sldId id="482" r:id="rId121"/>
    <p:sldId id="483" r:id="rId122"/>
    <p:sldId id="484" r:id="rId123"/>
    <p:sldId id="485" r:id="rId124"/>
    <p:sldId id="310" r:id="rId125"/>
    <p:sldId id="486" r:id="rId126"/>
    <p:sldId id="487" r:id="rId127"/>
    <p:sldId id="488" r:id="rId128"/>
    <p:sldId id="489" r:id="rId129"/>
    <p:sldId id="490" r:id="rId130"/>
    <p:sldId id="491" r:id="rId131"/>
    <p:sldId id="492" r:id="rId132"/>
    <p:sldId id="450" r:id="rId133"/>
    <p:sldId id="451" r:id="rId134"/>
    <p:sldId id="493" r:id="rId135"/>
    <p:sldId id="494" r:id="rId136"/>
    <p:sldId id="510" r:id="rId137"/>
    <p:sldId id="511" r:id="rId138"/>
    <p:sldId id="512" r:id="rId139"/>
    <p:sldId id="452" r:id="rId140"/>
    <p:sldId id="518" r:id="rId141"/>
    <p:sldId id="519" r:id="rId1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ECBB-F656-47D2-A55F-583717B660C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78877-9D3E-4F53-B2A5-84E132451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39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5%AF%B9%E5%81%B6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zh.wikipedia.org/wiki/%E6%8A%BC%E9%9F%BB" TargetMode="External"/><Relationship Id="rId4" Type="http://schemas.openxmlformats.org/officeDocument/2006/relationships/hyperlink" Target="https://zh.wikipedia.org/wiki/%E5%B9%B3%E4%BB%84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人們把通俗易懂，實話實說，不拘平仄韻律的詩，叫做「打油詩」。打油詩雖然不太講究格律，也不注重</a:t>
            </a:r>
            <a:r>
              <a:rPr lang="zh-TW" altLang="en-US">
                <a:hlinkClick r:id="rId3" tooltip="对偶"/>
              </a:rPr>
              <a:t>對偶</a:t>
            </a:r>
            <a:r>
              <a:rPr lang="zh-TW" altLang="en-US"/>
              <a:t>和</a:t>
            </a:r>
            <a:r>
              <a:rPr lang="zh-TW" altLang="en-US">
                <a:hlinkClick r:id="rId4" tooltip="平仄"/>
              </a:rPr>
              <a:t>平仄</a:t>
            </a:r>
            <a:r>
              <a:rPr lang="zh-TW" altLang="en-US"/>
              <a:t>，但一定會是</a:t>
            </a:r>
            <a:r>
              <a:rPr lang="zh-TW" altLang="en-US">
                <a:hlinkClick r:id="rId5" tooltip="押韻"/>
              </a:rPr>
              <a:t>押韻</a:t>
            </a:r>
            <a:r>
              <a:rPr lang="zh-TW" altLang="en-US"/>
              <a:t>，亦通常是五字句或七字句組成。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26366-DC69-4956-8328-8B3C91F9F2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50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itchFamily="18" charset="-120"/>
            </a:endParaRPr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671A550-5798-4C33-85CF-6B4FA80D736C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effectLst/>
              </a:rPr>
              <a:t>打完針用「壓」的是為了止血凝固，像是抽血後，護理師都會要你壓著幾分鐘。 而另一種用「揉」的是為了加強吸收，像是治療性的注射，用揉的效果會比較好。但家長要注意的是，如果小朋友疫苗注射，千萬不能揉，因為疫苗是長期保護，並非短暫吸收，並且揉後會疼痛反而造成反效果。</a:t>
            </a:r>
            <a:br>
              <a:rPr lang="zh-TW" altLang="en-US" dirty="0">
                <a:effectLst/>
              </a:rPr>
            </a:br>
            <a:br>
              <a:rPr lang="zh-TW" altLang="en-US" dirty="0">
                <a:effectLst/>
              </a:rPr>
            </a:br>
            <a:r>
              <a:rPr lang="zh-TW" altLang="en-US" dirty="0">
                <a:effectLst/>
              </a:rPr>
              <a:t>打完針用「壓」的是為了止血凝固，像是抽血後，護理師都會要你壓著幾分鐘。 而另一種用「揉」的是為了加強吸收，像是治療性的注射，用揉的效果會比較好。但家長要注意的是，如果小朋友疫苗注射，千萬不能揉，因為疫苗是長期保護，並非短暫吸收，並且揉後會疼痛反而造成反效果。</a:t>
            </a:r>
            <a:br>
              <a:rPr lang="zh-TW" altLang="en-US" dirty="0">
                <a:effectLst/>
              </a:rPr>
            </a:br>
            <a:endParaRPr lang="zh-TW" altLang="en-US" dirty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8F5DE-C46C-4F24-A3FC-C91B5B91564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03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象徵</a:t>
            </a:r>
            <a:r>
              <a:rPr lang="zh-TW" altLang="en-US" dirty="0"/>
              <a:t>，是指以具體的事物或形象來間接表現抽象或其他事物的觀念。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8F5DE-C46C-4F24-A3FC-C91B5B91564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86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itchFamily="18" charset="-120"/>
            </a:endParaRPr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671A550-5798-4C33-85CF-6B4FA80D736C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123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4B1FD-43AD-3684-66AC-DC49F5EB6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19506-128C-5AE6-56B9-58CBC9B3F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7D579-A13C-CB98-1E87-9EE076FD7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F2CF-02A0-46A1-AA36-FD1248C9E1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ACC30-6D64-1814-0A78-C647C5E0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5323-1A3E-7BB1-DE95-26884DB77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4304-FABC-4905-A54F-C442794F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67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8F939-E1FB-2133-829B-D5755230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4F048-6DA7-F9F7-5F12-C96AA2747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28FD1-CD36-0D4C-652F-1746C0B87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F2CF-02A0-46A1-AA36-FD1248C9E1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99DC5-1806-3FDB-CC12-5A86A845A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53419-625E-627D-1392-ED4C77FB1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4304-FABC-4905-A54F-C442794F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67B10B-157A-998C-C8DF-68D3EA3D1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2C36B-A2CB-D9DF-1C02-F4AA2BD41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19F6A-F450-592E-DEA5-59649E1F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F2CF-02A0-46A1-AA36-FD1248C9E1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9FA80-6E98-FCCA-1A05-F872EC0E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8AF7B-EFF6-7D46-DF4F-A6933953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4304-FABC-4905-A54F-C442794F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7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7F305-0BAB-5D4D-06CE-E7E4F833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81072-F9DB-B893-DAF8-E85354700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51E7B-DBAF-2494-C48A-0C35AE942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F2CF-02A0-46A1-AA36-FD1248C9E1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D3BEB-6EF2-CC86-78C5-317B2D04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A4BB3-87F4-F86F-1D95-A532A7D94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4304-FABC-4905-A54F-C442794F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7BFE9-8DAF-5172-C3F8-37C212EC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B6E49-F22A-4C08-8D7F-71E793A39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5B7E3-6220-92A5-42F9-6FB4C570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F2CF-02A0-46A1-AA36-FD1248C9E1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1ED7-8785-922D-0497-58AC99FF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F37B8-C98B-9D37-A9D8-B30ABE33D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4304-FABC-4905-A54F-C442794F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6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E47B-BB90-6F1E-D476-4609A835E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4809B-2FDA-BD8B-38D2-CF6B58637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2A266-231B-1375-831B-115B0E77B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D876B-1AA5-F843-B5F6-7190EB8E0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F2CF-02A0-46A1-AA36-FD1248C9E1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08828-A60E-781C-7166-36A0B18FA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B1FDF-80D8-B5F2-400B-806A20839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4304-FABC-4905-A54F-C442794F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9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1D81E-C95C-0788-15CB-CE3D2E12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2A793-FFE3-47D3-98B3-04DCB854E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6BE47-A4A7-6CF8-BDD8-571AEA4A9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FBA14-958A-386A-3584-85E748A4A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6888AE-EC03-32F9-3D73-7FB1F0EFC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DE6EEF-E0A3-84A0-D599-FD739E66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F2CF-02A0-46A1-AA36-FD1248C9E1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5CB5D8-9032-DFBB-8B7B-F926E1EA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2B15B-7DC1-31B6-305E-48D2A7B5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4304-FABC-4905-A54F-C442794F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2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453B-62D4-428E-940E-C6B87CF8A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6EC56-E8B9-C8A2-88A6-935C61C0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F2CF-02A0-46A1-AA36-FD1248C9E1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416A4-3D69-607D-3D9E-8DB00E76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77D8F-EF41-1ED7-9392-553DE183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4304-FABC-4905-A54F-C442794F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32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85EF6-1E08-17A7-FC56-849903240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F2CF-02A0-46A1-AA36-FD1248C9E1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F64932-5FDA-9D9E-DB4C-DEB2E2AC0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8B8C1-B477-B78B-95FB-7665BFE30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4304-FABC-4905-A54F-C442794F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4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388AA-20F0-361C-1B2B-5AE39778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ABC57-4972-F966-925B-FE943329E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BEF8E-7244-9A52-E55B-586A7FC4D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2B5B3-DAD6-BEF7-F5F7-9EF65858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F2CF-02A0-46A1-AA36-FD1248C9E1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5A626-8D09-9606-C950-DEAA10390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F1349-C1BD-9519-ED86-C608AA22F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4304-FABC-4905-A54F-C442794F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9FCD2-73EA-36F9-441F-AA42179D6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7B3F1-CF77-8EA5-424B-9EAB3427E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BF5FA-D897-7092-BEF2-6CA9AB589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96DF-0812-EE1B-7D7E-F9653CFE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F2CF-02A0-46A1-AA36-FD1248C9E1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2F19D-3238-8582-AC71-6CD5227ED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0659F-4AF5-72F3-CEB1-E6ACF2C2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4304-FABC-4905-A54F-C442794F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4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AEA91-5090-A577-7AF1-3D55D4077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55212-C0D9-0A8E-5B2A-45F037C36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3E99-CFAD-E590-696C-B7469B9C61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9F2CF-02A0-46A1-AA36-FD1248C9E1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6E241-EA67-66BA-E8CA-A7B817EEB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3B7E8-E1F5-D6D6-D4E3-20C7FE376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64304-FABC-4905-A54F-C442794FB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9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baike.baidu.com/pic/%E6%A2%85%E8%8A%B1/2659664/0/f603918fa0ec08fa513d892331a42a6d55fbb2fb6c56?fr=lemma&amp;ct=single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HZQK1Q4qAY?feature=oembe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F0FE0-181D-C449-D564-76FFF236CF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八册第五课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D1973B-4CE8-DBC9-F3D3-0CA640C3F3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980728"/>
            <a:ext cx="3456384" cy="491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9836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341978"/>
            <a:ext cx="2880320" cy="286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33736" y="4005064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12.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記得當時年紀小，我愛談天，你愛笑，有一天並肩坐在桃樹下，風在林梢兒，鳥兒在叫，我們不知怎樣睡著了，夢裡花兒落多少？</a:t>
            </a:r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12.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记得当时年纪小，我爱谈天，你爱笑，有一天并肩坐在桃树下，风在林梢儿，鸟儿在叫，我们不知怎样睡着了，梦里花儿落多少？</a:t>
            </a:r>
            <a:endParaRPr lang="zh-TW" alt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46159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9800" y="-315416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歲寒三友</a:t>
            </a:r>
            <a:endParaRPr lang="en-US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135560" y="3091408"/>
            <a:ext cx="2664296" cy="913656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latin typeface="標楷體" pitchFamily="65" charset="-120"/>
                <a:ea typeface="標楷體" pitchFamily="65" charset="-120"/>
              </a:rPr>
              <a:t>松</a:t>
            </a:r>
            <a:endParaRPr lang="en-US" sz="48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 descr="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0" y="872992"/>
            <a:ext cx="3316270" cy="24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6285" y="980728"/>
            <a:ext cx="384189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副標題 2"/>
          <p:cNvSpPr txBox="1">
            <a:spLocks/>
          </p:cNvSpPr>
          <p:nvPr/>
        </p:nvSpPr>
        <p:spPr>
          <a:xfrm>
            <a:off x="6888088" y="2996952"/>
            <a:ext cx="2664296" cy="91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4800" b="1" dirty="0">
                <a:latin typeface="標楷體" pitchFamily="65" charset="-120"/>
                <a:ea typeface="標楷體" pitchFamily="65" charset="-120"/>
              </a:rPr>
              <a:t>竹</a:t>
            </a:r>
            <a:endParaRPr lang="en-US" sz="48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 descr="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3792" y="3609288"/>
            <a:ext cx="3220146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4439816" y="6043736"/>
            <a:ext cx="2664296" cy="91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4800" b="1" dirty="0">
                <a:latin typeface="標楷體" pitchFamily="65" charset="-120"/>
                <a:ea typeface="標楷體" pitchFamily="65" charset="-120"/>
              </a:rPr>
              <a:t>梅</a:t>
            </a:r>
            <a:endParaRPr lang="en-US" sz="48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獨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自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獨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自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3" y="44625"/>
            <a:ext cx="4448919" cy="176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42" y="1831578"/>
            <a:ext cx="4888781" cy="387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3960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7528" y="-229418"/>
            <a:ext cx="8363272" cy="1498178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單獨 </a:t>
            </a:r>
            <a:r>
              <a:rPr lang="en-US" altLang="zh-TW" sz="40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(alone)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233344"/>
            <a:ext cx="8892480" cy="5292000"/>
          </a:xfrm>
        </p:spPr>
        <p:txBody>
          <a:bodyPr>
            <a:normAutofit/>
          </a:bodyPr>
          <a:lstStyle/>
          <a:p>
            <a:r>
              <a:rPr lang="zh-TW" altLang="en-US" dirty="0"/>
              <a:t>這個地區的治安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(public security)</a:t>
            </a:r>
            <a:r>
              <a:rPr lang="zh-TW" altLang="en-US" dirty="0"/>
              <a:t>不是很好，所以你晚上最好不要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單獨</a:t>
            </a:r>
            <a:r>
              <a:rPr lang="zh-TW" altLang="en-US" dirty="0"/>
              <a:t>出門。</a:t>
            </a:r>
            <a:endParaRPr lang="en-US" altLang="zh-TW" dirty="0"/>
          </a:p>
          <a:p>
            <a:r>
              <a:rPr lang="zh-CN" altLang="en-US" dirty="0"/>
              <a:t>这个地区的治安</a:t>
            </a:r>
            <a:r>
              <a:rPr lang="en-US" altLang="zh-CN" dirty="0"/>
              <a:t>(</a:t>
            </a:r>
            <a:r>
              <a:rPr lang="en-US" dirty="0"/>
              <a:t>public security)</a:t>
            </a:r>
            <a:r>
              <a:rPr lang="zh-CN" altLang="en-US" dirty="0"/>
              <a:t>不是很好，所以你晚上最好不要单独出门。</a:t>
            </a:r>
            <a:endParaRPr lang="en-US" dirty="0"/>
          </a:p>
        </p:txBody>
      </p:sp>
      <p:pic>
        <p:nvPicPr>
          <p:cNvPr id="7" name="圖片 6" descr="治安不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9816" y="4005064"/>
            <a:ext cx="3658538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5304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/>
          <a:lstStyle/>
          <a:p>
            <a:r>
              <a:rPr lang="zh-TW" altLang="en-US" sz="66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獨立 </a:t>
            </a:r>
            <a:r>
              <a:rPr lang="en-US" altLang="zh-TW" sz="40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(independent)</a:t>
            </a:r>
            <a:endParaRPr 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5520" y="1196752"/>
            <a:ext cx="8712968" cy="5445224"/>
          </a:xfrm>
        </p:spPr>
        <p:txBody>
          <a:bodyPr>
            <a:normAutofit/>
          </a:bodyPr>
          <a:lstStyle/>
          <a:p>
            <a:r>
              <a:rPr lang="zh-TW" altLang="en-US" dirty="0"/>
              <a:t>你要學習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獨立</a:t>
            </a:r>
            <a:r>
              <a:rPr lang="zh-TW" altLang="en-US" dirty="0"/>
              <a:t>，不要什麼事情都想要依賴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(rely on)</a:t>
            </a:r>
            <a:r>
              <a:rPr lang="zh-TW" altLang="en-US" dirty="0"/>
              <a:t>父母幫你做好。</a:t>
            </a:r>
            <a:endParaRPr lang="en-US" altLang="zh-TW" dirty="0"/>
          </a:p>
          <a:p>
            <a:r>
              <a:rPr lang="zh-TW" altLang="en-US" dirty="0"/>
              <a:t>你要学习独立，不要什</a:t>
            </a:r>
            <a:r>
              <a:rPr lang="zh-CN" altLang="en-US" dirty="0"/>
              <a:t>么</a:t>
            </a:r>
            <a:r>
              <a:rPr lang="zh-TW" altLang="en-US" dirty="0"/>
              <a:t>事情都想要依赖</a:t>
            </a:r>
            <a:r>
              <a:rPr lang="en-US" altLang="zh-TW" dirty="0"/>
              <a:t>(rely on)</a:t>
            </a:r>
            <a:r>
              <a:rPr lang="zh-TW" altLang="en-US" dirty="0"/>
              <a:t>父母帮你做好。</a:t>
            </a:r>
            <a:endParaRPr lang="en-US" dirty="0"/>
          </a:p>
        </p:txBody>
      </p:sp>
      <p:pic>
        <p:nvPicPr>
          <p:cNvPr id="4" name="圖片 3" descr="依賴父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2360" y="3068960"/>
            <a:ext cx="2754000" cy="3672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19100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8789" y="332656"/>
            <a:ext cx="62456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A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：他不會德文，居然敢</a:t>
            </a:r>
            <a:r>
              <a:rPr lang="zh-TW" altLang="en-US" sz="24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單獨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一個人去德國。</a:t>
            </a:r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B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：他的個性很</a:t>
            </a:r>
            <a:r>
              <a:rPr lang="zh-TW" altLang="en-US" sz="24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獨立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，常常一個人出外旅行。</a:t>
            </a:r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A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：他不会德文，居然敢单独一个人去德国。</a:t>
            </a:r>
          </a:p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B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：他的个性很独立，常常一个人出外旅行。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2420888"/>
            <a:ext cx="624990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5811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864" y="548680"/>
            <a:ext cx="8229600" cy="1143000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根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根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76672"/>
            <a:ext cx="3056756" cy="146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3754642"/>
            <a:ext cx="4237081" cy="305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836713"/>
            <a:ext cx="48133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649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53752"/>
            <a:ext cx="8229600" cy="1143000"/>
          </a:xfrm>
        </p:spPr>
        <p:txBody>
          <a:bodyPr/>
          <a:lstStyle/>
          <a:p>
            <a:r>
              <a:rPr lang="zh-TW" altLang="en-US" sz="60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根</a:t>
            </a:r>
            <a:r>
              <a:rPr lang="en-US" altLang="zh-TW" sz="36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(root, a measure word)</a:t>
            </a:r>
            <a:endParaRPr lang="en-US" sz="3600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052736"/>
            <a:ext cx="9144000" cy="558924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蓋房子一定要打好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根</a:t>
            </a:r>
            <a:r>
              <a:rPr lang="zh-TW" altLang="en-US" b="1" dirty="0">
                <a:latin typeface="+mj-ea"/>
                <a:ea typeface="+mj-ea"/>
              </a:rPr>
              <a:t>基，否則</a:t>
            </a:r>
            <a:r>
              <a:rPr lang="en-US" altLang="zh-TW" dirty="0">
                <a:latin typeface="+mj-ea"/>
                <a:ea typeface="+mj-ea"/>
                <a:cs typeface="Times New Roman" pitchFamily="18" charset="0"/>
              </a:rPr>
              <a:t>(otherwise)</a:t>
            </a:r>
            <a:r>
              <a:rPr lang="zh-TW" altLang="en-US" b="1" dirty="0">
                <a:latin typeface="+mj-ea"/>
                <a:ea typeface="+mj-ea"/>
              </a:rPr>
              <a:t>天災</a:t>
            </a:r>
            <a:r>
              <a:rPr lang="zh-TW" altLang="en-US" dirty="0">
                <a:latin typeface="+mj-ea"/>
                <a:ea typeface="+mj-ea"/>
              </a:rPr>
              <a:t>一來，後果就不</a:t>
            </a:r>
            <a:r>
              <a:rPr lang="zh-TW" altLang="en-US" b="1" dirty="0">
                <a:latin typeface="+mj-ea"/>
                <a:ea typeface="+mj-ea"/>
              </a:rPr>
              <a:t>堪</a:t>
            </a:r>
            <a:r>
              <a:rPr lang="zh-TW" altLang="en-US" dirty="0">
                <a:latin typeface="+mj-ea"/>
                <a:ea typeface="+mj-ea"/>
              </a:rPr>
              <a:t>設想 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CN" altLang="en-US" dirty="0"/>
              <a:t>盖房子一定要打好根基，否则</a:t>
            </a:r>
            <a:r>
              <a:rPr lang="en-US" altLang="zh-CN" dirty="0"/>
              <a:t>(</a:t>
            </a:r>
            <a:r>
              <a:rPr lang="en-US" dirty="0"/>
              <a:t>otherwise)</a:t>
            </a:r>
            <a:r>
              <a:rPr lang="zh-CN" altLang="en-US" dirty="0"/>
              <a:t>天灾一来，后果就不堪设想 。</a:t>
            </a:r>
            <a:endParaRPr lang="en-US" dirty="0"/>
          </a:p>
          <a:p>
            <a:endParaRPr lang="en-US" dirty="0"/>
          </a:p>
        </p:txBody>
      </p:sp>
      <p:pic>
        <p:nvPicPr>
          <p:cNvPr id="5" name="圖片 4" descr="房子倒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7769" y="3717032"/>
            <a:ext cx="3929673" cy="30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76966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03512" y="116633"/>
            <a:ext cx="8435280" cy="5577483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你可以拿一</a:t>
            </a:r>
            <a:r>
              <a:rPr lang="zh-TW" altLang="en-US" sz="4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雙</a:t>
            </a:r>
            <a:r>
              <a:rPr lang="zh-TW" altLang="en-US" sz="4400" dirty="0"/>
              <a:t>筷子和一</a:t>
            </a:r>
            <a:r>
              <a:rPr lang="zh-TW" altLang="en-US" sz="4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根</a:t>
            </a:r>
            <a:r>
              <a:rPr lang="zh-TW" altLang="en-US" sz="4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湯匙</a:t>
            </a:r>
            <a:r>
              <a:rPr lang="zh-TW" altLang="en-US" sz="4400" dirty="0"/>
              <a:t>給我嗎</a:t>
            </a:r>
            <a:r>
              <a:rPr lang="en-US" altLang="zh-TW" sz="4400" dirty="0"/>
              <a:t>?</a:t>
            </a:r>
          </a:p>
          <a:p>
            <a:r>
              <a:rPr lang="zh-CN" altLang="en-US" sz="4400" dirty="0"/>
              <a:t>你可以拿一双筷子和一根汤匙给我吗</a:t>
            </a:r>
            <a:r>
              <a:rPr lang="en-US" altLang="zh-CN" sz="4400" dirty="0"/>
              <a:t>?</a:t>
            </a:r>
            <a:endParaRPr lang="en-US" sz="4400" dirty="0"/>
          </a:p>
        </p:txBody>
      </p:sp>
      <p:pic>
        <p:nvPicPr>
          <p:cNvPr id="4" name="圖片 3" descr="一根筷子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1545" y="4005065"/>
            <a:ext cx="4429125" cy="2333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圖片 4" descr="一根湯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2144" y="3177627"/>
            <a:ext cx="1978608" cy="33472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916984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磨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磨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060848"/>
            <a:ext cx="2736304" cy="323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16633"/>
            <a:ext cx="3458518" cy="178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68209" y="573325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磨腳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492896"/>
            <a:ext cx="47625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25729" y="558924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耐磨的鞋底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003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8000" dirty="0">
                <a:solidFill>
                  <a:srgbClr val="202124"/>
                </a:solidFill>
                <a:latin typeface="Roboto" panose="02000000000000000000" pitchFamily="2" charset="0"/>
              </a:rPr>
              <a:t>carnation</a:t>
            </a:r>
            <a:r>
              <a:rPr lang="en-US" sz="4800" dirty="0">
                <a:solidFill>
                  <a:srgbClr val="202124"/>
                </a:solidFill>
                <a:latin typeface="Roboto" panose="02000000000000000000" pitchFamily="2" charset="0"/>
              </a:rPr>
              <a:t> </a:t>
            </a:r>
            <a:br>
              <a:rPr lang="en-US" altLang="zh-TW" sz="13300" dirty="0">
                <a:solidFill>
                  <a:srgbClr val="FF0000"/>
                </a:solidFill>
              </a:rPr>
            </a:br>
            <a:r>
              <a:rPr lang="zh-TW" altLang="en-US" sz="133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康乃馨</a:t>
            </a:r>
            <a:endParaRPr lang="en-US" sz="133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31826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牛仔褲很耐磨，不容易破。</a:t>
            </a:r>
            <a:br>
              <a:rPr lang="en-US" altLang="zh-TW" dirty="0"/>
            </a:br>
            <a:r>
              <a:rPr lang="zh-CN" altLang="en-US" dirty="0"/>
              <a:t>牛仔裤很耐磨，不容易破。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2132857"/>
            <a:ext cx="37496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819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-243408"/>
            <a:ext cx="9144000" cy="1368152"/>
          </a:xfrm>
        </p:spPr>
        <p:txBody>
          <a:bodyPr>
            <a:normAutofit/>
          </a:bodyPr>
          <a:lstStyle/>
          <a:p>
            <a:r>
              <a:rPr lang="zh-TW" altLang="en-US" sz="6700" b="1" dirty="0">
                <a:solidFill>
                  <a:srgbClr val="0070C0"/>
                </a:solidFill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磨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rub)</a:t>
            </a:r>
            <a:endParaRPr lang="en-US" sz="6700" b="1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980728"/>
            <a:ext cx="8892480" cy="5472608"/>
          </a:xfrm>
        </p:spPr>
        <p:txBody>
          <a:bodyPr>
            <a:normAutofit/>
          </a:bodyPr>
          <a:lstStyle/>
          <a:p>
            <a:r>
              <a:rPr lang="zh-TW" altLang="en-US" dirty="0"/>
              <a:t>他可能是因為工作壓力大，所以睡覺的時候常常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磨</a:t>
            </a:r>
            <a:r>
              <a:rPr lang="zh-TW" altLang="en-US" dirty="0"/>
              <a:t>牙。</a:t>
            </a:r>
            <a:endParaRPr lang="en-US" altLang="zh-TW" dirty="0"/>
          </a:p>
          <a:p>
            <a:r>
              <a:rPr lang="zh-CN" altLang="en-US" dirty="0"/>
              <a:t>他可能是因為工作压力大，所以睡觉的时候常常磨牙。</a:t>
            </a:r>
          </a:p>
          <a:p>
            <a:endParaRPr lang="en-US" altLang="zh-TW" dirty="0"/>
          </a:p>
          <a:p>
            <a:endParaRPr lang="en-US" dirty="0"/>
          </a:p>
        </p:txBody>
      </p:sp>
      <p:pic>
        <p:nvPicPr>
          <p:cNvPr id="4" name="圖片 3" descr="磨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4743" y="3213463"/>
            <a:ext cx="3534520" cy="2916000"/>
          </a:xfrm>
          <a:prstGeom prst="rect">
            <a:avLst/>
          </a:prstGeom>
        </p:spPr>
      </p:pic>
      <p:pic>
        <p:nvPicPr>
          <p:cNvPr id="5" name="圖片 4" descr="磨牙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9164" y="2924944"/>
            <a:ext cx="2568765" cy="356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885491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堅</a:t>
            </a:r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勁</a:t>
            </a:r>
            <a:r>
              <a:rPr lang="en-US" altLang="zh-TW" dirty="0"/>
              <a:t>/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堅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勁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9" y="116632"/>
            <a:ext cx="4179937" cy="171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916831"/>
            <a:ext cx="4968552" cy="443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24553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12002" y="188640"/>
            <a:ext cx="8686800" cy="1052736"/>
          </a:xfrm>
        </p:spPr>
        <p:txBody>
          <a:bodyPr>
            <a:noAutofit/>
          </a:bodyPr>
          <a:lstStyle/>
          <a:p>
            <a:pPr algn="l"/>
            <a:r>
              <a:rPr lang="zh-TW" altLang="en-US" sz="6000" b="1" dirty="0">
                <a:solidFill>
                  <a:srgbClr val="0070C0"/>
                </a:solidFill>
                <a:latin typeface="華康明體W5注音字" pitchFamily="18" charset="-120"/>
                <a:ea typeface="華康明體W5注音字" pitchFamily="18" charset="-120"/>
              </a:rPr>
              <a:t>     起勁</a:t>
            </a:r>
            <a:r>
              <a:rPr lang="en-US" altLang="zh-TW" sz="3600" dirty="0">
                <a:latin typeface="Times New Roman" pitchFamily="18" charset="0"/>
                <a:ea typeface="華康布丁W12破音字4A" pitchFamily="82" charset="-120"/>
                <a:cs typeface="Times New Roman" pitchFamily="18" charset="0"/>
              </a:rPr>
              <a:t>( with zest and vigor)</a:t>
            </a:r>
            <a:endParaRPr lang="en-US" sz="3600" dirty="0">
              <a:latin typeface="Times New Roman" pitchFamily="18" charset="0"/>
              <a:ea typeface="華康布丁W12破音字4A" pitchFamily="82" charset="-120"/>
              <a:cs typeface="Times New Roman" pitchFamily="18" charset="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>
          <a:xfrm>
            <a:off x="1703512" y="1268760"/>
            <a:ext cx="8712968" cy="558924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這群外國人學中文學得很</a:t>
            </a:r>
            <a:r>
              <a:rPr lang="zh-TW" altLang="en-US" sz="3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起勁</a:t>
            </a:r>
            <a:r>
              <a:rPr lang="zh-TW" altLang="en-US" sz="3200" dirty="0"/>
              <a:t>。</a:t>
            </a:r>
            <a:endParaRPr lang="en-US" altLang="zh-TW" sz="3200" dirty="0"/>
          </a:p>
          <a:p>
            <a:r>
              <a:rPr lang="zh-CN" altLang="en-US" sz="3200" dirty="0"/>
              <a:t>这群外国人学中文学得很起劲。</a:t>
            </a:r>
            <a:endParaRPr lang="en-US" sz="3200" dirty="0"/>
          </a:p>
        </p:txBody>
      </p:sp>
      <p:pic>
        <p:nvPicPr>
          <p:cNvPr id="12" name="圖片 11" descr="學中文起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386" y="364041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212798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玩電動玩得很起勁</a:t>
            </a:r>
            <a:b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</a:br>
            <a:r>
              <a:rPr lang="zh-CN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玩电动玩得很起劲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2276873"/>
            <a:ext cx="61055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6042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提不起勁</a:t>
            </a:r>
            <a:b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</a:br>
            <a:r>
              <a:rPr lang="zh-CN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提不起劲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844824"/>
            <a:ext cx="593360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9600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提不起勁</a:t>
            </a:r>
            <a:r>
              <a:rPr lang="en-US" altLang="zh-TW" sz="36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not interested)</a:t>
            </a:r>
            <a:endParaRPr lang="en-US" sz="36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775520" y="1340768"/>
            <a:ext cx="8712968" cy="5517232"/>
          </a:xfrm>
        </p:spPr>
        <p:txBody>
          <a:bodyPr>
            <a:normAutofit/>
          </a:bodyPr>
          <a:lstStyle/>
          <a:p>
            <a:r>
              <a:rPr lang="zh-TW" altLang="en-US" dirty="0"/>
              <a:t>他考試考不好，所以做任何事情都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提不起勁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CN" altLang="en-US" dirty="0"/>
              <a:t>他考试考不好，所以做任何事情都提不起劲。</a:t>
            </a:r>
            <a:endParaRPr lang="en-US" dirty="0"/>
          </a:p>
        </p:txBody>
      </p:sp>
      <p:pic>
        <p:nvPicPr>
          <p:cNvPr id="2050" name="Picture 2" descr="http://cdn.playbuzz.com/cdn/f7591fb3-b272-44e7-8c31-b13d02c74d84/d20d7095-e627-40c3-8b2f-f847e105c1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5001" y="3359561"/>
            <a:ext cx="5021998" cy="33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566552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暗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香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暗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香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116633"/>
            <a:ext cx="4190033" cy="17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772817"/>
            <a:ext cx="5760640" cy="44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8082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天暗了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556792"/>
            <a:ext cx="5616624" cy="423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47172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5375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0070C0"/>
                </a:solidFill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暗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(dark)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24744"/>
            <a:ext cx="8964488" cy="5400600"/>
          </a:xfrm>
        </p:spPr>
        <p:txBody>
          <a:bodyPr>
            <a:normAutofit/>
          </a:bodyPr>
          <a:lstStyle/>
          <a:p>
            <a:r>
              <a:rPr lang="zh-TW" altLang="en-US" dirty="0"/>
              <a:t>你不要在這麼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暗</a:t>
            </a:r>
            <a:r>
              <a:rPr lang="zh-TW" altLang="en-US" dirty="0"/>
              <a:t>的地方看書，這樣對你的眼睛不好。</a:t>
            </a:r>
            <a:endParaRPr lang="en-US" altLang="zh-TW" dirty="0"/>
          </a:p>
          <a:p>
            <a:r>
              <a:rPr lang="zh-CN" altLang="en-US" dirty="0"/>
              <a:t>你不要在这么暗的地方看书，这样对你的眼睛不好。</a:t>
            </a:r>
            <a:endParaRPr lang="en-US" dirty="0"/>
          </a:p>
        </p:txBody>
      </p:sp>
      <p:pic>
        <p:nvPicPr>
          <p:cNvPr id="6" name="圖片 5" descr="暗的地方看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7528" y="3177320"/>
            <a:ext cx="3915000" cy="313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http://www.en8848.com.cn/d/file/201307/6db200becadd11b5e1926c400d9498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3316" y="3382862"/>
            <a:ext cx="3467100" cy="263842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9664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692697"/>
            <a:ext cx="4248472" cy="550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8413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美</a:t>
            </a:r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妙</a:t>
            </a:r>
            <a:r>
              <a:rPr lang="en-US" altLang="zh-TW" dirty="0"/>
              <a:t>/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美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妙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188640"/>
            <a:ext cx="3880669" cy="162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951" y="1700808"/>
            <a:ext cx="6048350" cy="382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5881" y="584792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歌聲很美妙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76085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53752"/>
            <a:ext cx="8435280" cy="1143000"/>
          </a:xfrm>
        </p:spPr>
        <p:txBody>
          <a:bodyPr>
            <a:normAutofit/>
          </a:bodyPr>
          <a:lstStyle/>
          <a:p>
            <a:pPr algn="r"/>
            <a:r>
              <a:rPr lang="zh-TW" altLang="en-US" sz="6600" b="1" dirty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itchFamily="18" charset="0"/>
              </a:rPr>
              <a:t>美妙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beautiful and wonderful)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59496" y="1484784"/>
            <a:ext cx="9433048" cy="5472608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她</a:t>
            </a:r>
            <a:r>
              <a:rPr lang="zh-TW" altLang="en-US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美妙</a:t>
            </a:r>
            <a:r>
              <a:rPr lang="zh-TW" altLang="en-US" sz="2400" dirty="0"/>
              <a:t>的歌聲迷住了</a:t>
            </a:r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現場</a:t>
            </a:r>
            <a:r>
              <a:rPr lang="zh-TW" altLang="en-US" sz="2400" dirty="0"/>
              <a:t>所有的人。</a:t>
            </a:r>
            <a:endParaRPr lang="en-US" altLang="zh-TW" sz="2400" dirty="0"/>
          </a:p>
          <a:p>
            <a:r>
              <a:rPr lang="zh-CN" altLang="en-US" sz="2400" dirty="0"/>
              <a:t>她美妙的歌声迷住了现场所有的人。</a:t>
            </a:r>
            <a:endParaRPr lang="en-US" sz="2400" dirty="0"/>
          </a:p>
        </p:txBody>
      </p:sp>
      <p:pic>
        <p:nvPicPr>
          <p:cNvPr id="4098" name="Picture 2" descr="http://g.udn.com.tw/community/img/PSN_ARTICLE/powerecho/f_286074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0026" y="3393352"/>
            <a:ext cx="4271999" cy="32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img.epochtimes.com/i6/912140922141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912" y="2601392"/>
            <a:ext cx="2674560" cy="4032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啟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發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啟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發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7" y="44624"/>
            <a:ext cx="4448349" cy="178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3" y="1988841"/>
            <a:ext cx="2867013" cy="379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80748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Cloud Callout 3"/>
          <p:cNvSpPr>
            <a:spLocks noChangeArrowheads="1"/>
          </p:cNvSpPr>
          <p:nvPr/>
        </p:nvSpPr>
        <p:spPr bwMode="auto">
          <a:xfrm>
            <a:off x="3732214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7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2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80" name="TextBox 2"/>
          <p:cNvSpPr txBox="1">
            <a:spLocks noChangeArrowheads="1"/>
          </p:cNvSpPr>
          <p:nvPr/>
        </p:nvSpPr>
        <p:spPr bwMode="auto">
          <a:xfrm>
            <a:off x="4159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講解本週作業</a:t>
            </a:r>
            <a:endParaRPr lang="en-US" altLang="en-US" sz="540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25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6" y="588964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40239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562476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EFE12C6-94BD-4D05-93B3-DA85B105F60B}" type="slidenum">
              <a:rPr lang="zh-TW" altLang="en-US" sz="120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123</a:t>
            </a:fld>
            <a:endParaRPr lang="en-US" altLang="zh-TW" sz="12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17241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548680"/>
            <a:ext cx="6984776" cy="561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89353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548680"/>
            <a:ext cx="7128792" cy="578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9113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DF31D-45D4-19E8-16C6-6D1BFBE52B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第四周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DFD14-B600-75EA-78DA-FD9222D8F4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7571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1268826"/>
            <a:ext cx="1622425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230236"/>
            <a:ext cx="15811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268826"/>
            <a:ext cx="15843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291052"/>
            <a:ext cx="160655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7892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1B57D-C9D0-4F18-BED8-D902B729D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198" y="445512"/>
            <a:ext cx="4427604" cy="59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7795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5E1DC-5976-4A4C-BCA8-EB2A6C12A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130" y="472184"/>
            <a:ext cx="4625741" cy="5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06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133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Pine</a:t>
            </a:r>
            <a:br>
              <a:rPr lang="en-US" altLang="zh-TW" sz="13300" dirty="0">
                <a:solidFill>
                  <a:srgbClr val="FF0000"/>
                </a:solidFill>
              </a:rPr>
            </a:br>
            <a:r>
              <a:rPr lang="zh-CN" altLang="en-US" sz="13300" dirty="0">
                <a:solidFill>
                  <a:srgbClr val="FF0000"/>
                </a:solidFill>
                <a:ea typeface="DFPKaiW5-GB5-AZ" panose="03000500000000000000" pitchFamily="66" charset="-120"/>
              </a:rPr>
              <a:t>松树</a:t>
            </a:r>
            <a:endParaRPr lang="en-US" sz="133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243700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F40EC-5339-47A3-9735-BE1540915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578" y="597925"/>
            <a:ext cx="4442845" cy="56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6051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A11BFC-F3E6-47B3-B746-8D3036E7C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40" y="636028"/>
            <a:ext cx="4397121" cy="55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6392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再和又的分辨</a:t>
            </a:r>
            <a:endParaRPr lang="en-US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5640" y="1582342"/>
            <a:ext cx="63904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再、又都是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again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的意思。但是它们的用法有不同。一般的规则：</a:t>
            </a:r>
          </a:p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A.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事情还没发生用「再」。</a:t>
            </a:r>
          </a:p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B.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已经发生了用「又」。</a:t>
            </a:r>
          </a:p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A.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再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: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（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in the future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）</a:t>
            </a:r>
          </a:p>
          <a:p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例句：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先洗手再吃东西。 （ 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routine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） </a:t>
            </a:r>
          </a:p>
          <a:p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      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2.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我没听懂，请你再说一遍。</a:t>
            </a:r>
          </a:p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B.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又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: ( in the past)</a:t>
            </a:r>
          </a:p>
          <a:p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例句：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我没听懂，他又说了一遍。  </a:t>
            </a:r>
          </a:p>
          <a:p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      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2.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他早上来过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,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下午又来。</a:t>
            </a:r>
          </a:p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C.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错误用法：</a:t>
            </a:r>
          </a:p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〤他昨天迟到，今天再迟到了。（又）</a:t>
            </a:r>
          </a:p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2.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〤我想明年又去北京。（再）</a:t>
            </a:r>
          </a:p>
        </p:txBody>
      </p:sp>
    </p:spTree>
    <p:extLst>
      <p:ext uri="{BB962C8B-B14F-4D97-AF65-F5344CB8AC3E}">
        <p14:creationId xmlns:p14="http://schemas.microsoft.com/office/powerpoint/2010/main" val="350544088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672" y="260649"/>
            <a:ext cx="62646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越＿ 越＿ ，＿ 越来越＿ </a:t>
            </a:r>
          </a:p>
          <a:p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都是用来表示 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more; increasingly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的</a:t>
            </a:r>
          </a:p>
          <a:p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意思。一般的规则，第一个越的后面是单字动词，第二个越后面的词语，是前面动词的结果。</a:t>
            </a:r>
          </a:p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A.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越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action verb 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越＿＿</a:t>
            </a:r>
          </a:p>
          <a:p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例句：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雨越下越大。</a:t>
            </a:r>
          </a:p>
          <a:p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      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2.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大家越读越有趣。</a:t>
            </a:r>
          </a:p>
          <a:p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      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3.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他越吃越胖。</a:t>
            </a:r>
          </a:p>
          <a:p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后面不能分补语。</a:t>
            </a:r>
          </a:p>
          <a:p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〤他越吃越胖了三磅。</a:t>
            </a:r>
          </a:p>
          <a:p>
            <a:endParaRPr lang="zh-CN" alt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zh-TW" alt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664637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18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S/topic +</a:t>
            </a:r>
            <a:r>
              <a:rPr lang="zh-TW" altLang="en-US" sz="4900" b="1" dirty="0">
                <a:solidFill>
                  <a:srgbClr val="C00000"/>
                </a:solidFill>
              </a:rPr>
              <a:t>越</a:t>
            </a:r>
            <a:r>
              <a:rPr lang="en-US" altLang="zh-TW" dirty="0"/>
              <a:t>+action verb/adj.+</a:t>
            </a:r>
            <a:r>
              <a:rPr lang="zh-TW" altLang="en-US" sz="4900" b="1" dirty="0">
                <a:solidFill>
                  <a:srgbClr val="C00000"/>
                </a:solidFill>
              </a:rPr>
              <a:t>越</a:t>
            </a:r>
            <a:r>
              <a:rPr lang="en-US" altLang="zh-TW" dirty="0"/>
              <a:t>+adj.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53208" y="1024138"/>
            <a:ext cx="7931224" cy="964703"/>
          </a:xfrm>
        </p:spPr>
        <p:txBody>
          <a:bodyPr/>
          <a:lstStyle/>
          <a:p>
            <a:r>
              <a:rPr lang="zh-TW" altLang="en-US" dirty="0"/>
              <a:t>我妹妹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CN" altLang="en-US" dirty="0">
                <a:latin typeface="王漢宗中明體破音一" pitchFamily="82" charset="-120"/>
                <a:ea typeface="王漢宗中明體破音一" pitchFamily="82" charset="-120"/>
              </a:rPr>
              <a:t>长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dirty="0"/>
              <a:t>漂亮。</a:t>
            </a:r>
            <a:endParaRPr 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991544" y="1988841"/>
            <a:ext cx="7931224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3200" dirty="0"/>
              <a:t>这</a:t>
            </a:r>
            <a:r>
              <a:rPr lang="zh-TW" altLang="en-US" sz="3200" dirty="0"/>
              <a:t>件事我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想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生</a:t>
            </a:r>
            <a:r>
              <a:rPr lang="zh-CN" altLang="en-US" sz="3200" dirty="0"/>
              <a:t>气</a:t>
            </a:r>
            <a:r>
              <a:rPr lang="zh-TW" altLang="en-US" sz="3200" dirty="0"/>
              <a:t>。</a:t>
            </a:r>
            <a:endParaRPr lang="en-US" sz="3200" dirty="0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1991544" y="2996953"/>
            <a:ext cx="7931224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3200" dirty="0"/>
              <a:t>妈妈</a:t>
            </a:r>
            <a:r>
              <a:rPr lang="zh-TW" altLang="en-US" sz="3200" dirty="0"/>
              <a:t>做的菜我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吃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有味道。</a:t>
            </a:r>
            <a:endParaRPr lang="en-US" sz="3200" dirty="0"/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2053208" y="4077073"/>
            <a:ext cx="7931224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3200" dirty="0"/>
              <a:t>中文我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CN" altLang="en-US" sz="3200" dirty="0"/>
              <a:t>学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好。</a:t>
            </a:r>
            <a:endParaRPr lang="en-US" sz="3200" dirty="0"/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2063552" y="4984578"/>
            <a:ext cx="7931224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3200" dirty="0"/>
              <a:t>人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多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CN" altLang="en-US" sz="3200" dirty="0"/>
              <a:t>乱</a:t>
            </a:r>
            <a:r>
              <a:rPr lang="zh-TW" altLang="en-US" sz="3200" dirty="0"/>
              <a:t>。</a:t>
            </a:r>
            <a:endParaRPr lang="en-US" sz="3200" dirty="0"/>
          </a:p>
        </p:txBody>
      </p:sp>
      <p:sp>
        <p:nvSpPr>
          <p:cNvPr id="16" name="內容版面配置區 2"/>
          <p:cNvSpPr txBox="1">
            <a:spLocks/>
          </p:cNvSpPr>
          <p:nvPr/>
        </p:nvSpPr>
        <p:spPr>
          <a:xfrm>
            <a:off x="2135560" y="5848674"/>
            <a:ext cx="7931224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3200" dirty="0"/>
              <a:t>饮</a:t>
            </a:r>
            <a:r>
              <a:rPr lang="zh-TW" altLang="en-US" sz="3200" dirty="0"/>
              <a:t>料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甜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不健康。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15" grpId="0"/>
      <p:bldP spid="16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 noGrp="1"/>
          </p:cNvSpPr>
          <p:nvPr>
            <p:ph idx="1"/>
          </p:nvPr>
        </p:nvSpPr>
        <p:spPr>
          <a:xfrm>
            <a:off x="2351584" y="1096144"/>
            <a:ext cx="4114800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zh-TW" altLang="en-US" sz="3200" dirty="0"/>
              <a:t>雨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下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很大。</a:t>
            </a:r>
            <a:endParaRPr lang="en-US" sz="3200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2351584" y="2104258"/>
            <a:ext cx="7920880" cy="1180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sz="3200" dirty="0"/>
              <a:t>雨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下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b="1" strike="sngStrik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很</a:t>
            </a:r>
            <a:r>
              <a:rPr lang="zh-TW" altLang="en-US" sz="3200" dirty="0"/>
              <a:t>大。</a:t>
            </a:r>
            <a:r>
              <a:rPr lang="en-US" altLang="zh-TW" sz="2800" dirty="0">
                <a:latin typeface="+mj-ea"/>
              </a:rPr>
              <a:t>(</a:t>
            </a:r>
            <a:r>
              <a:rPr lang="zh-TW" altLang="en-US" sz="2800" dirty="0">
                <a:latin typeface="+mj-ea"/>
              </a:rPr>
              <a:t>不能用表示程度的副詞。</a:t>
            </a:r>
            <a:r>
              <a:rPr lang="en-US" altLang="zh-TW" sz="2800" dirty="0">
                <a:latin typeface="+mj-ea"/>
              </a:rPr>
              <a:t>)</a:t>
            </a:r>
            <a:endParaRPr lang="en-US" sz="2800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559496" y="1096146"/>
            <a:ext cx="1071736" cy="964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TW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6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2567608" y="3256386"/>
            <a:ext cx="3168352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胖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吃。</a:t>
            </a:r>
            <a:endParaRPr lang="en-US" sz="3200" dirty="0"/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1559496" y="3040362"/>
            <a:ext cx="1071736" cy="964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TW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6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6888088" y="3328394"/>
            <a:ext cx="3168352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吃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胖。</a:t>
            </a:r>
            <a:endParaRPr lang="en-US" sz="3200" dirty="0"/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2567608" y="4552530"/>
            <a:ext cx="5184576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吃</a:t>
            </a:r>
            <a:r>
              <a:rPr lang="zh-TW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>
                <a:latin typeface="+mj-ea"/>
                <a:ea typeface="+mj-ea"/>
              </a:rPr>
              <a:t>胖了</a:t>
            </a:r>
            <a:r>
              <a:rPr lang="en-US" altLang="zh-TW" sz="3200" dirty="0">
                <a:latin typeface="+mj-ea"/>
                <a:ea typeface="+mj-ea"/>
              </a:rPr>
              <a:t>3</a:t>
            </a:r>
            <a:r>
              <a:rPr lang="zh-TW" altLang="en-US" sz="3200" dirty="0">
                <a:latin typeface="+mj-ea"/>
                <a:ea typeface="+mj-ea"/>
              </a:rPr>
              <a:t>磅</a:t>
            </a:r>
            <a:r>
              <a:rPr lang="zh-TW" altLang="en-US" sz="3200" dirty="0"/>
              <a:t>。</a:t>
            </a:r>
            <a:endParaRPr lang="en-US" sz="3200" dirty="0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1631504" y="4480522"/>
            <a:ext cx="1071736" cy="964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TW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6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2639616" y="5704656"/>
            <a:ext cx="7643192" cy="103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他</a:t>
            </a:r>
            <a:r>
              <a:rPr lang="zh-TW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/>
              <a:t>吃</a:t>
            </a:r>
            <a:r>
              <a:rPr lang="zh-TW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</a:t>
            </a:r>
            <a:r>
              <a:rPr lang="zh-TW" altLang="en-US" sz="3200" dirty="0">
                <a:latin typeface="+mj-ea"/>
              </a:rPr>
              <a:t>胖</a:t>
            </a:r>
            <a:r>
              <a:rPr lang="zh-TW" altLang="en-US" sz="3200" b="1" strike="sng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了</a:t>
            </a:r>
            <a:r>
              <a:rPr lang="en-US" altLang="zh-TW" sz="3200" b="1" strike="sng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3</a:t>
            </a:r>
            <a:r>
              <a:rPr lang="zh-TW" altLang="en-US" sz="3200" b="1" strike="sng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磅</a:t>
            </a:r>
            <a:r>
              <a:rPr lang="zh-TW" altLang="en-US" sz="3200" dirty="0">
                <a:latin typeface="+mj-ea"/>
              </a:rPr>
              <a:t>。</a:t>
            </a:r>
            <a:r>
              <a:rPr lang="en-US" altLang="zh-TW" sz="3200" dirty="0">
                <a:latin typeface="+mj-ea"/>
              </a:rPr>
              <a:t>(</a:t>
            </a:r>
            <a:r>
              <a:rPr lang="zh-TW" altLang="en-US" sz="3200" dirty="0">
                <a:latin typeface="+mj-ea"/>
              </a:rPr>
              <a:t>不可以有補語。</a:t>
            </a:r>
            <a:r>
              <a:rPr lang="en-US" altLang="zh-TW" sz="3200" dirty="0">
                <a:latin typeface="+mj-ea"/>
              </a:rPr>
              <a:t>)</a:t>
            </a:r>
            <a:endParaRPr lang="en-US" sz="3200" dirty="0"/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1981200" y="-18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S/topic +</a:t>
            </a:r>
            <a:r>
              <a:rPr lang="zh-TW" altLang="en-US" sz="4900" b="1" dirty="0">
                <a:solidFill>
                  <a:srgbClr val="C00000"/>
                </a:solidFill>
              </a:rPr>
              <a:t>越</a:t>
            </a:r>
            <a:r>
              <a:rPr lang="en-US" altLang="zh-TW" dirty="0"/>
              <a:t>+action verb/adj.+</a:t>
            </a:r>
            <a:r>
              <a:rPr lang="zh-TW" altLang="en-US" sz="4900" b="1" dirty="0">
                <a:solidFill>
                  <a:srgbClr val="C00000"/>
                </a:solidFill>
              </a:rPr>
              <a:t>越</a:t>
            </a:r>
            <a:r>
              <a:rPr lang="en-US" altLang="zh-TW" dirty="0"/>
              <a:t>+adj.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  <p:bldP spid="9" grpId="0"/>
      <p:bldP spid="10" grpId="0"/>
      <p:bldP spid="12" grpId="0"/>
      <p:bldP spid="15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672" y="260648"/>
            <a:ext cx="6264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B. V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越来越＿＿ </a:t>
            </a:r>
          </a:p>
          <a:p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例句：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小美越来越漂亮。</a:t>
            </a:r>
          </a:p>
          <a:p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      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2.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汽油越来越贵。</a:t>
            </a:r>
          </a:p>
          <a:p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      〤他越来越长胖。（胖）</a:t>
            </a:r>
          </a:p>
          <a:p>
            <a:endParaRPr lang="zh-TW" alt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965363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S+</a:t>
            </a:r>
            <a:r>
              <a:rPr lang="zh-TW" altLang="en-US" b="1" dirty="0">
                <a:solidFill>
                  <a:srgbClr val="C00000"/>
                </a:solidFill>
              </a:rPr>
              <a:t>越來越</a:t>
            </a:r>
            <a:r>
              <a:rPr lang="en-US" altLang="zh-TW" dirty="0"/>
              <a:t>+adj. /</a:t>
            </a:r>
            <a:r>
              <a:rPr lang="en-US" altLang="zh-TW" dirty="0" err="1"/>
              <a:t>stative</a:t>
            </a:r>
            <a:r>
              <a:rPr lang="en-US" altLang="zh-TW" dirty="0"/>
              <a:t> verb</a:t>
            </a:r>
            <a:endParaRPr 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703512" y="1340769"/>
            <a:ext cx="5256584" cy="936104"/>
          </a:xfrm>
        </p:spPr>
        <p:txBody>
          <a:bodyPr/>
          <a:lstStyle/>
          <a:p>
            <a:r>
              <a:rPr lang="zh-TW" altLang="en-US" dirty="0"/>
              <a:t>他</a:t>
            </a:r>
            <a:r>
              <a:rPr lang="zh-TW" altLang="en-US" sz="4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越來越</a:t>
            </a:r>
            <a:r>
              <a:rPr lang="zh-CN" altLang="en-US" dirty="0"/>
              <a:t>帅</a:t>
            </a:r>
            <a:r>
              <a:rPr lang="zh-TW" altLang="en-US" dirty="0"/>
              <a:t>了。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7" name="內容版面配置區 5"/>
          <p:cNvSpPr txBox="1">
            <a:spLocks/>
          </p:cNvSpPr>
          <p:nvPr/>
        </p:nvSpPr>
        <p:spPr>
          <a:xfrm>
            <a:off x="1775520" y="2276872"/>
            <a:ext cx="5256584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3200" dirty="0"/>
              <a:t>风</a:t>
            </a:r>
            <a:r>
              <a:rPr lang="zh-TW" altLang="en-US" sz="4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越來越</a:t>
            </a:r>
            <a:r>
              <a:rPr lang="zh-TW" altLang="en-US" sz="3200" dirty="0"/>
              <a:t>大。</a:t>
            </a:r>
            <a:endParaRPr lang="en-US" altLang="zh-TW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/>
          </a:p>
        </p:txBody>
      </p:sp>
      <p:sp>
        <p:nvSpPr>
          <p:cNvPr id="8" name="內容版面配置區 5"/>
          <p:cNvSpPr txBox="1">
            <a:spLocks/>
          </p:cNvSpPr>
          <p:nvPr/>
        </p:nvSpPr>
        <p:spPr>
          <a:xfrm>
            <a:off x="1775520" y="3140968"/>
            <a:ext cx="5256584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3200" dirty="0"/>
              <a:t>哥哥</a:t>
            </a:r>
            <a:r>
              <a:rPr lang="zh-TW" altLang="en-US" sz="4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越來越</a:t>
            </a:r>
            <a:r>
              <a:rPr lang="zh-CN" altLang="en-US" sz="3600" b="1" dirty="0">
                <a:solidFill>
                  <a:srgbClr val="C00000"/>
                </a:solidFill>
              </a:rPr>
              <a:t>爱</a:t>
            </a:r>
            <a:r>
              <a:rPr lang="zh-TW" altLang="en-US" sz="3600" dirty="0"/>
              <a:t>唱歌</a:t>
            </a:r>
            <a:r>
              <a:rPr lang="zh-TW" altLang="en-US" sz="3200" dirty="0"/>
              <a:t>。</a:t>
            </a:r>
            <a:endParaRPr lang="en-US" altLang="zh-TW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/>
          </a:p>
        </p:txBody>
      </p:sp>
      <p:sp>
        <p:nvSpPr>
          <p:cNvPr id="9" name="內容版面配置區 5"/>
          <p:cNvSpPr txBox="1">
            <a:spLocks/>
          </p:cNvSpPr>
          <p:nvPr/>
        </p:nvSpPr>
        <p:spPr>
          <a:xfrm>
            <a:off x="1775520" y="4077072"/>
            <a:ext cx="889248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sz="3200" dirty="0"/>
              <a:t>到了台</a:t>
            </a:r>
            <a:r>
              <a:rPr lang="zh-CN" altLang="en-US" sz="3200" dirty="0"/>
              <a:t>湾后</a:t>
            </a:r>
            <a:r>
              <a:rPr lang="zh-TW" altLang="en-US" sz="3200" dirty="0"/>
              <a:t>，他</a:t>
            </a:r>
            <a:r>
              <a:rPr lang="zh-TW" altLang="en-US" sz="4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越來越</a:t>
            </a:r>
            <a:r>
              <a:rPr lang="zh-TW" altLang="en-US" sz="3200" b="1" dirty="0">
                <a:solidFill>
                  <a:srgbClr val="C00000"/>
                </a:solidFill>
              </a:rPr>
              <a:t>喜</a:t>
            </a:r>
            <a:r>
              <a:rPr lang="zh-CN" altLang="en-US" sz="3200" b="1" dirty="0">
                <a:solidFill>
                  <a:srgbClr val="C00000"/>
                </a:solidFill>
              </a:rPr>
              <a:t>欢</a:t>
            </a:r>
            <a:r>
              <a:rPr lang="zh-CN" altLang="en-US" sz="3200" dirty="0"/>
              <a:t>这里</a:t>
            </a:r>
            <a:r>
              <a:rPr lang="zh-TW" altLang="en-US" sz="3200" dirty="0"/>
              <a:t>的夜市小吃。</a:t>
            </a:r>
            <a:endParaRPr lang="en-US" altLang="zh-TW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/>
          </a:p>
        </p:txBody>
      </p:sp>
      <p:sp>
        <p:nvSpPr>
          <p:cNvPr id="10" name="內容版面配置區 5"/>
          <p:cNvSpPr txBox="1">
            <a:spLocks/>
          </p:cNvSpPr>
          <p:nvPr/>
        </p:nvSpPr>
        <p:spPr>
          <a:xfrm>
            <a:off x="1775520" y="5157192"/>
            <a:ext cx="889248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sz="3200" dirty="0">
                <a:latin typeface="+mn-ea"/>
              </a:rPr>
              <a:t>大家</a:t>
            </a:r>
            <a:r>
              <a:rPr lang="zh-TW" altLang="en-US" sz="4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越來越</a:t>
            </a:r>
            <a:r>
              <a:rPr lang="zh-CN" altLang="en-US" sz="3200" b="1" dirty="0">
                <a:solidFill>
                  <a:srgbClr val="C00000"/>
                </a:solidFill>
                <a:latin typeface="+mn-ea"/>
              </a:rPr>
              <a:t>关</a:t>
            </a:r>
            <a:r>
              <a:rPr lang="zh-TW" altLang="en-US" sz="3200" b="1" dirty="0">
                <a:solidFill>
                  <a:srgbClr val="C00000"/>
                </a:solidFill>
                <a:latin typeface="+mn-ea"/>
              </a:rPr>
              <a:t>心</a:t>
            </a:r>
            <a:r>
              <a:rPr lang="zh-CN" altLang="en-US" sz="3200" dirty="0">
                <a:latin typeface="+mn-ea"/>
              </a:rPr>
              <a:t>这</a:t>
            </a:r>
            <a:r>
              <a:rPr lang="zh-TW" altLang="en-US" sz="3200" dirty="0">
                <a:latin typeface="+mn-ea"/>
              </a:rPr>
              <a:t>群</a:t>
            </a:r>
            <a:r>
              <a:rPr lang="zh-CN" altLang="en-US" sz="3200" dirty="0">
                <a:latin typeface="+mn-ea"/>
              </a:rPr>
              <a:t>无</a:t>
            </a:r>
            <a:r>
              <a:rPr lang="zh-TW" altLang="en-US" sz="3200" dirty="0">
                <a:latin typeface="+mn-ea"/>
              </a:rPr>
              <a:t>家可</a:t>
            </a:r>
            <a:r>
              <a:rPr lang="zh-CN" altLang="en-US" sz="3200" dirty="0">
                <a:latin typeface="+mn-ea"/>
              </a:rPr>
              <a:t>归</a:t>
            </a:r>
            <a:r>
              <a:rPr lang="zh-TW" altLang="en-US" sz="3200" dirty="0">
                <a:latin typeface="+mn-ea"/>
              </a:rPr>
              <a:t>的孩子。</a:t>
            </a:r>
            <a:endParaRPr lang="en-US" altLang="zh-TW" sz="3200" dirty="0">
              <a:latin typeface="+mn-ea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9" grpId="0"/>
      <p:bldP spid="10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1584" y="1493912"/>
            <a:ext cx="831641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/>
              <a:t>姐姐都不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擦乳液</a:t>
            </a:r>
            <a:r>
              <a:rPr lang="zh-TW" altLang="en-US" dirty="0"/>
              <a:t>，所以</a:t>
            </a:r>
            <a:r>
              <a:rPr lang="zh-CN" altLang="en-US" dirty="0"/>
              <a:t>皮肤</a:t>
            </a:r>
            <a:r>
              <a:rPr lang="zh-TW" altLang="en-US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越來越</a:t>
            </a:r>
            <a:r>
              <a:rPr lang="zh-CN" altLang="en-US" dirty="0"/>
              <a:t>变干</a:t>
            </a:r>
            <a:r>
              <a:rPr lang="zh-TW" altLang="en-US" dirty="0"/>
              <a:t>。</a:t>
            </a:r>
            <a:endParaRPr lang="en-US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559496" y="1340769"/>
            <a:ext cx="1071736" cy="964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TW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6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279576" y="2862064"/>
            <a:ext cx="83164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4400" dirty="0">
                <a:latin typeface="+mj-lt"/>
                <a:ea typeface="+mj-ea"/>
                <a:cs typeface="+mj-cs"/>
              </a:rPr>
              <a:t>姐姐都不</a:t>
            </a:r>
            <a:r>
              <a:rPr lang="zh-TW" altLang="en-US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擦乳液</a:t>
            </a:r>
            <a:r>
              <a:rPr lang="zh-TW" altLang="en-US" sz="4400" dirty="0">
                <a:latin typeface="+mj-lt"/>
                <a:ea typeface="+mj-ea"/>
                <a:cs typeface="+mj-cs"/>
              </a:rPr>
              <a:t>，所以皮膚</a:t>
            </a:r>
            <a:r>
              <a:rPr lang="zh-TW" altLang="en-US" sz="4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越來越</a:t>
            </a:r>
            <a:r>
              <a:rPr lang="zh-CN" altLang="en-US" sz="4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干。</a:t>
            </a:r>
            <a:r>
              <a:rPr lang="zh-TW" altLang="en-US" sz="4400" dirty="0">
                <a:latin typeface="+mj-lt"/>
                <a:ea typeface="+mj-ea"/>
                <a:cs typeface="+mj-cs"/>
              </a:rPr>
              <a:t>。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279576" y="3942184"/>
            <a:ext cx="83164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4100" dirty="0">
                <a:latin typeface="+mj-lt"/>
                <a:ea typeface="+mj-ea"/>
                <a:cs typeface="+mj-cs"/>
              </a:rPr>
              <a:t>问题</a:t>
            </a:r>
            <a:r>
              <a:rPr lang="zh-TW" altLang="en-US" sz="4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越來越</a:t>
            </a:r>
            <a:r>
              <a:rPr lang="zh-TW" altLang="en-US" sz="4100" dirty="0">
                <a:latin typeface="+mj-lt"/>
                <a:ea typeface="+mj-ea"/>
                <a:cs typeface="+mj-cs"/>
              </a:rPr>
              <a:t>很</a:t>
            </a:r>
            <a:r>
              <a:rPr lang="zh-CN" altLang="en-US" sz="4100" dirty="0">
                <a:latin typeface="+mj-lt"/>
                <a:ea typeface="+mj-ea"/>
                <a:cs typeface="+mj-cs"/>
              </a:rPr>
              <a:t>严</a:t>
            </a:r>
            <a:r>
              <a:rPr lang="zh-TW" altLang="en-US" sz="4100" dirty="0">
                <a:latin typeface="+mj-lt"/>
                <a:ea typeface="+mj-ea"/>
                <a:cs typeface="+mj-cs"/>
              </a:rPr>
              <a:t>重了。</a:t>
            </a:r>
            <a:endParaRPr lang="en-US" sz="41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1559496" y="3976466"/>
            <a:ext cx="1071736" cy="964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TW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6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316088" y="5445224"/>
            <a:ext cx="853244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</a:pPr>
            <a:r>
              <a:rPr lang="zh-CN" altLang="en-US" sz="4400" dirty="0"/>
              <a:t>问题</a:t>
            </a:r>
            <a:r>
              <a:rPr lang="zh-TW" altLang="en-US" sz="49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越來越</a:t>
            </a:r>
            <a:r>
              <a:rPr lang="zh-TW" altLang="en-US" sz="4400" strike="sngStrike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很</a:t>
            </a:r>
            <a:r>
              <a:rPr lang="zh-CN" altLang="en-US" sz="4400" dirty="0">
                <a:latin typeface="+mj-lt"/>
                <a:ea typeface="+mj-ea"/>
                <a:cs typeface="+mj-cs"/>
              </a:rPr>
              <a:t>严</a:t>
            </a:r>
            <a:r>
              <a:rPr lang="zh-TW" altLang="en-US" sz="4400" dirty="0">
                <a:latin typeface="+mj-lt"/>
                <a:ea typeface="+mj-ea"/>
                <a:cs typeface="+mj-cs"/>
              </a:rPr>
              <a:t>重了</a:t>
            </a:r>
            <a:r>
              <a:rPr lang="zh-TW" altLang="en-US" sz="4100" dirty="0"/>
              <a:t>。</a:t>
            </a:r>
            <a:endParaRPr lang="en-US" altLang="zh-TW" sz="4100" dirty="0"/>
          </a:p>
          <a:p>
            <a:pPr>
              <a:spcBef>
                <a:spcPct val="0"/>
              </a:spcBef>
            </a:pPr>
            <a:r>
              <a:rPr lang="zh-TW" altLang="en-US" sz="3600" dirty="0">
                <a:latin typeface="+mj-ea"/>
              </a:rPr>
              <a:t>                         </a:t>
            </a:r>
            <a:r>
              <a:rPr lang="en-US" altLang="zh-TW" sz="3600" dirty="0">
                <a:latin typeface="+mj-ea"/>
              </a:rPr>
              <a:t>(</a:t>
            </a:r>
            <a:r>
              <a:rPr lang="zh-TW" altLang="en-US" sz="3600" dirty="0">
                <a:latin typeface="+mj-ea"/>
              </a:rPr>
              <a:t>不能用表示程度的副詞。</a:t>
            </a:r>
            <a:r>
              <a:rPr lang="en-US" altLang="zh-TW" sz="3600" dirty="0">
                <a:latin typeface="+mj-ea"/>
              </a:rPr>
              <a:t>)</a:t>
            </a:r>
            <a:endParaRPr lang="en-US" sz="3600" dirty="0"/>
          </a:p>
          <a:p>
            <a:pPr>
              <a:spcBef>
                <a:spcPct val="0"/>
              </a:spcBef>
              <a:defRPr/>
            </a:pPr>
            <a:endParaRPr lang="en-US" sz="41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4400" dirty="0">
                <a:latin typeface="+mj-lt"/>
                <a:ea typeface="+mj-ea"/>
                <a:cs typeface="+mj-cs"/>
              </a:rPr>
              <a:t>S+</a:t>
            </a:r>
            <a:r>
              <a:rPr lang="zh-TW" altLang="en-US" sz="4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越來越</a:t>
            </a:r>
            <a:r>
              <a:rPr lang="en-US" altLang="zh-TW" sz="4400" dirty="0">
                <a:latin typeface="+mj-lt"/>
                <a:ea typeface="+mj-ea"/>
                <a:cs typeface="+mj-cs"/>
              </a:rPr>
              <a:t>+adj. /</a:t>
            </a:r>
            <a:r>
              <a:rPr lang="en-US" altLang="zh-TW" sz="4400" dirty="0" err="1">
                <a:latin typeface="+mj-lt"/>
                <a:ea typeface="+mj-ea"/>
                <a:cs typeface="+mj-cs"/>
              </a:rPr>
              <a:t>stative</a:t>
            </a:r>
            <a:r>
              <a:rPr lang="en-US" altLang="zh-TW" sz="4400" dirty="0">
                <a:latin typeface="+mj-lt"/>
                <a:ea typeface="+mj-ea"/>
                <a:cs typeface="+mj-cs"/>
              </a:rPr>
              <a:t> verb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成語、常用語小複習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0" y="1556793"/>
            <a:ext cx="53823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+mj-ea"/>
                <a:ea typeface="+mj-ea"/>
              </a:rPr>
              <a:t>1.	</a:t>
            </a:r>
            <a:r>
              <a:rPr lang="zh-CN" altLang="en-US" sz="4800" dirty="0">
                <a:latin typeface="+mj-ea"/>
                <a:ea typeface="+mj-ea"/>
              </a:rPr>
              <a:t>万事如意（</a:t>
            </a:r>
            <a:r>
              <a:rPr lang="en-US" altLang="zh-CN" sz="4800" dirty="0">
                <a:latin typeface="+mj-ea"/>
                <a:ea typeface="+mj-ea"/>
              </a:rPr>
              <a:t>8-3</a:t>
            </a:r>
            <a:r>
              <a:rPr lang="zh-CN" altLang="en-US" sz="4800" dirty="0">
                <a:latin typeface="+mj-ea"/>
                <a:ea typeface="+mj-ea"/>
              </a:rPr>
              <a:t>）</a:t>
            </a:r>
          </a:p>
          <a:p>
            <a:r>
              <a:rPr lang="en-US" altLang="zh-CN" sz="4800" dirty="0">
                <a:latin typeface="+mj-ea"/>
                <a:ea typeface="+mj-ea"/>
              </a:rPr>
              <a:t>2.</a:t>
            </a:r>
            <a:r>
              <a:rPr lang="zh-CN" altLang="en-US" sz="4800" dirty="0">
                <a:latin typeface="+mj-ea"/>
                <a:ea typeface="+mj-ea"/>
              </a:rPr>
              <a:t>风雪交加（</a:t>
            </a:r>
            <a:r>
              <a:rPr lang="en-US" altLang="zh-CN" sz="4800" dirty="0">
                <a:latin typeface="+mj-ea"/>
                <a:ea typeface="+mj-ea"/>
              </a:rPr>
              <a:t>6</a:t>
            </a:r>
            <a:r>
              <a:rPr lang="zh-CN" altLang="en-US" sz="4800" dirty="0">
                <a:latin typeface="+mj-ea"/>
                <a:ea typeface="+mj-ea"/>
              </a:rPr>
              <a:t>）</a:t>
            </a:r>
          </a:p>
          <a:p>
            <a:r>
              <a:rPr lang="en-US" altLang="zh-CN" sz="4800" dirty="0">
                <a:latin typeface="+mj-ea"/>
                <a:ea typeface="+mj-ea"/>
              </a:rPr>
              <a:t>3.</a:t>
            </a:r>
            <a:r>
              <a:rPr lang="zh-CN" altLang="en-US" sz="4800" dirty="0">
                <a:latin typeface="+mj-ea"/>
                <a:ea typeface="+mj-ea"/>
              </a:rPr>
              <a:t>喜气洋洋（</a:t>
            </a:r>
            <a:r>
              <a:rPr lang="en-US" altLang="zh-CN" sz="4800" dirty="0">
                <a:latin typeface="+mj-ea"/>
                <a:ea typeface="+mj-ea"/>
              </a:rPr>
              <a:t>7</a:t>
            </a:r>
            <a:r>
              <a:rPr lang="zh-CN" altLang="en-US" sz="4800" dirty="0">
                <a:latin typeface="+mj-ea"/>
                <a:ea typeface="+mj-ea"/>
              </a:rPr>
              <a:t>）</a:t>
            </a:r>
          </a:p>
          <a:p>
            <a:r>
              <a:rPr lang="en-US" altLang="zh-CN" sz="4800" dirty="0">
                <a:latin typeface="+mj-ea"/>
                <a:ea typeface="+mj-ea"/>
              </a:rPr>
              <a:t>4.</a:t>
            </a:r>
            <a:r>
              <a:rPr lang="zh-CN" altLang="en-US" sz="4800" dirty="0">
                <a:latin typeface="+mj-ea"/>
                <a:ea typeface="+mj-ea"/>
              </a:rPr>
              <a:t>春暖花开（</a:t>
            </a:r>
            <a:r>
              <a:rPr lang="en-US" altLang="zh-CN" sz="4800" dirty="0">
                <a:latin typeface="+mj-ea"/>
                <a:ea typeface="+mj-ea"/>
              </a:rPr>
              <a:t>6</a:t>
            </a:r>
            <a:r>
              <a:rPr lang="zh-CN" altLang="en-US" sz="4800" dirty="0">
                <a:latin typeface="+mj-ea"/>
                <a:ea typeface="+mj-ea"/>
              </a:rPr>
              <a:t>）</a:t>
            </a:r>
          </a:p>
          <a:p>
            <a:r>
              <a:rPr lang="en-US" altLang="zh-CN" sz="4800" dirty="0">
                <a:latin typeface="+mj-ea"/>
                <a:ea typeface="+mj-ea"/>
              </a:rPr>
              <a:t>5.</a:t>
            </a:r>
            <a:r>
              <a:rPr lang="zh-CN" altLang="en-US" sz="4800" dirty="0">
                <a:latin typeface="+mj-ea"/>
                <a:ea typeface="+mj-ea"/>
              </a:rPr>
              <a:t>满园春色（</a:t>
            </a:r>
            <a:r>
              <a:rPr lang="en-US" altLang="zh-CN" sz="4800" dirty="0">
                <a:latin typeface="+mj-ea"/>
                <a:ea typeface="+mj-ea"/>
              </a:rPr>
              <a:t>6</a:t>
            </a:r>
            <a:r>
              <a:rPr lang="zh-CN" altLang="en-US" sz="4800" dirty="0">
                <a:latin typeface="+mj-ea"/>
                <a:ea typeface="+mj-ea"/>
              </a:rPr>
              <a:t>）</a:t>
            </a:r>
          </a:p>
          <a:p>
            <a:r>
              <a:rPr lang="en-US" altLang="zh-CN" sz="4800" dirty="0">
                <a:latin typeface="+mj-ea"/>
                <a:ea typeface="+mj-ea"/>
              </a:rPr>
              <a:t>6.</a:t>
            </a:r>
            <a:r>
              <a:rPr lang="zh-CN" altLang="en-US" sz="4800" dirty="0">
                <a:latin typeface="+mj-ea"/>
                <a:ea typeface="+mj-ea"/>
              </a:rPr>
              <a:t>不声不响（</a:t>
            </a:r>
            <a:r>
              <a:rPr lang="en-US" altLang="zh-CN" sz="4800" dirty="0">
                <a:latin typeface="+mj-ea"/>
                <a:ea typeface="+mj-ea"/>
              </a:rPr>
              <a:t>6</a:t>
            </a:r>
            <a:r>
              <a:rPr lang="zh-CN" altLang="en-US" sz="4800" dirty="0">
                <a:latin typeface="+mj-ea"/>
                <a:ea typeface="+mj-ea"/>
              </a:rPr>
              <a:t>）</a:t>
            </a:r>
            <a:endParaRPr lang="en-US" sz="4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17717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3" y="1484784"/>
            <a:ext cx="587777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62489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88640"/>
            <a:ext cx="4608512" cy="636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1644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看圖說話：奶奶要過生日了</a:t>
            </a:r>
            <a:r>
              <a:rPr lang="en-US" altLang="zh-TW" sz="32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…</a:t>
            </a:r>
            <a:endParaRPr lang="en-US" sz="32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980728"/>
            <a:ext cx="4896544" cy="256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538" y="3717032"/>
            <a:ext cx="4956719" cy="273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916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9600" dirty="0">
                <a:solidFill>
                  <a:srgbClr val="202124"/>
                </a:solidFill>
                <a:latin typeface="Arial Unicode MS"/>
                <a:ea typeface="inherit"/>
              </a:rPr>
              <a:t>plum </a:t>
            </a:r>
            <a:r>
              <a:rPr lang="en-US" altLang="en-US" sz="9600" dirty="0" err="1">
                <a:solidFill>
                  <a:srgbClr val="202124"/>
                </a:solidFill>
                <a:latin typeface="Arial Unicode MS"/>
                <a:ea typeface="inherit"/>
              </a:rPr>
              <a:t>Bossom</a:t>
            </a:r>
            <a:r>
              <a:rPr lang="en-US" altLang="en-US" sz="800" dirty="0"/>
              <a:t> </a:t>
            </a:r>
            <a:br>
              <a:rPr lang="en-US" altLang="zh-TW" sz="13300" dirty="0">
                <a:solidFill>
                  <a:srgbClr val="FF0000"/>
                </a:solidFill>
              </a:rPr>
            </a:br>
            <a:r>
              <a:rPr lang="zh-CN" altLang="en-US" sz="13300" dirty="0">
                <a:solidFill>
                  <a:srgbClr val="FF0000"/>
                </a:solidFill>
                <a:ea typeface="DFPKaiW5-GB5-AZ" panose="03000500000000000000" pitchFamily="66" charset="-120"/>
              </a:rPr>
              <a:t>梅花</a:t>
            </a:r>
            <a:endParaRPr lang="en-US" sz="133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1303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3" y="1196752"/>
            <a:ext cx="577547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081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304" y="214845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en-US" sz="9600" dirty="0">
                <a:solidFill>
                  <a:srgbClr val="202124"/>
                </a:solidFill>
                <a:latin typeface="Arial Unicode MS"/>
                <a:ea typeface="inherit"/>
              </a:rPr>
              <a:t>bamboo</a:t>
            </a:r>
            <a:r>
              <a:rPr lang="en-US" altLang="en-US" sz="800" dirty="0"/>
              <a:t> </a:t>
            </a:r>
            <a:br>
              <a:rPr lang="en-US" altLang="zh-TW" sz="13300" dirty="0">
                <a:solidFill>
                  <a:srgbClr val="FF0000"/>
                </a:solidFill>
              </a:rPr>
            </a:br>
            <a:r>
              <a:rPr lang="zh-TW" altLang="en-US" sz="133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竹子</a:t>
            </a:r>
            <a:endParaRPr lang="en-US" sz="133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1295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9800" y="-315416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歲寒三友</a:t>
            </a:r>
            <a:r>
              <a:rPr lang="en-US" altLang="zh-TW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/</a:t>
            </a:r>
            <a:r>
              <a:rPr lang="zh-CN" alt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岁寒三友</a:t>
            </a:r>
            <a:endParaRPr lang="en-US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135560" y="3091408"/>
            <a:ext cx="2664296" cy="913656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latin typeface="標楷體" pitchFamily="65" charset="-120"/>
                <a:ea typeface="標楷體" pitchFamily="65" charset="-120"/>
              </a:rPr>
              <a:t>松</a:t>
            </a:r>
            <a:endParaRPr lang="en-US" sz="48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 descr="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0" y="872992"/>
            <a:ext cx="3316270" cy="24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6285" y="980728"/>
            <a:ext cx="384189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副標題 2"/>
          <p:cNvSpPr txBox="1">
            <a:spLocks/>
          </p:cNvSpPr>
          <p:nvPr/>
        </p:nvSpPr>
        <p:spPr>
          <a:xfrm>
            <a:off x="6888088" y="2996952"/>
            <a:ext cx="2664296" cy="91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4800" b="1" dirty="0">
                <a:latin typeface="標楷體" pitchFamily="65" charset="-120"/>
                <a:ea typeface="標楷體" pitchFamily="65" charset="-120"/>
              </a:rPr>
              <a:t>竹</a:t>
            </a:r>
            <a:endParaRPr lang="en-US" sz="48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 descr="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3792" y="3609288"/>
            <a:ext cx="3220146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4439816" y="6043736"/>
            <a:ext cx="2664296" cy="91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4800" b="1" dirty="0">
                <a:latin typeface="標楷體" pitchFamily="65" charset="-120"/>
                <a:ea typeface="標楷體" pitchFamily="65" charset="-120"/>
              </a:rPr>
              <a:t>梅</a:t>
            </a:r>
            <a:endParaRPr lang="en-US" sz="48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628800"/>
            <a:ext cx="730869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509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412776"/>
            <a:ext cx="5544616" cy="42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889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24C83-4F98-408D-A097-EDBC2A067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F40BC-8427-4C2D-B9AD-15BE61224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E63A7-793E-4034-9F5D-1D21FD099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274638"/>
            <a:ext cx="4237087" cy="5745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AF1CC-E488-4CE2-8D14-7E7B1F28A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288" y="274639"/>
            <a:ext cx="4237087" cy="5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2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404664"/>
            <a:ext cx="395287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404664"/>
            <a:ext cx="373062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58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245E7BB-156C-4117-A9F8-63920B8D3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268760"/>
            <a:ext cx="3436590" cy="39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F96647-19D7-42FF-ADBB-4F48AC202750}"/>
              </a:ext>
            </a:extLst>
          </p:cNvPr>
          <p:cNvSpPr txBox="1"/>
          <p:nvPr/>
        </p:nvSpPr>
        <p:spPr>
          <a:xfrm>
            <a:off x="2855640" y="2390783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333333"/>
                </a:solidFill>
                <a:latin typeface="arial" panose="020B0604020202020204" pitchFamily="34" charset="0"/>
              </a:rPr>
              <a:t>江上一笼统，井上黑窟窿。黄狗身上白，白狗身上肿。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F342A-39D8-4807-8202-AFCAE29294C7}"/>
              </a:ext>
            </a:extLst>
          </p:cNvPr>
          <p:cNvSpPr txBox="1"/>
          <p:nvPr/>
        </p:nvSpPr>
        <p:spPr>
          <a:xfrm>
            <a:off x="2868043" y="1484784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>
                <a:latin typeface="arial" panose="020B0604020202020204" pitchFamily="34" charset="0"/>
              </a:rPr>
              <a:t>张孜</a:t>
            </a:r>
            <a:r>
              <a:rPr lang="en-US" altLang="zh-CN" sz="4000" dirty="0">
                <a:latin typeface="arial" panose="020B0604020202020204" pitchFamily="34" charset="0"/>
              </a:rPr>
              <a:t>《</a:t>
            </a:r>
            <a:r>
              <a:rPr lang="zh-CN" altLang="en-US" sz="4000" dirty="0">
                <a:latin typeface="arial" panose="020B0604020202020204" pitchFamily="34" charset="0"/>
              </a:rPr>
              <a:t>咏雪</a:t>
            </a:r>
            <a:r>
              <a:rPr lang="en-US" altLang="zh-CN" sz="4000" dirty="0">
                <a:latin typeface="arial" panose="020B0604020202020204" pitchFamily="34" charset="0"/>
              </a:rPr>
              <a:t>》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87611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大雪壓青松  </a:t>
            </a:r>
            <a:r>
              <a:rPr lang="zh-CN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大雪压青松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700809"/>
            <a:ext cx="6408712" cy="439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928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青松挺且直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1556793"/>
            <a:ext cx="3744416" cy="503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580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F96647-19D7-42FF-ADBB-4F48AC202750}"/>
              </a:ext>
            </a:extLst>
          </p:cNvPr>
          <p:cNvSpPr txBox="1"/>
          <p:nvPr/>
        </p:nvSpPr>
        <p:spPr>
          <a:xfrm>
            <a:off x="2279576" y="1556792"/>
            <a:ext cx="2736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333333"/>
                </a:solidFill>
                <a:latin typeface="arial" panose="020B0604020202020204" pitchFamily="34" charset="0"/>
              </a:rPr>
              <a:t>     青松</a:t>
            </a:r>
            <a:endParaRPr lang="zh-CN" altLang="en-US" sz="36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l"/>
            <a:r>
              <a:rPr lang="zh-CN" altLang="en-US" sz="3600" dirty="0">
                <a:solidFill>
                  <a:srgbClr val="333333"/>
                </a:solidFill>
                <a:latin typeface="arial" panose="020B0604020202020204" pitchFamily="34" charset="0"/>
              </a:rPr>
              <a:t>大雪压青松，青松挺且直。</a:t>
            </a:r>
          </a:p>
          <a:p>
            <a:pPr algn="l"/>
            <a:r>
              <a:rPr lang="zh-CN" altLang="en-US" sz="3600" dirty="0">
                <a:solidFill>
                  <a:srgbClr val="333333"/>
                </a:solidFill>
                <a:latin typeface="arial" panose="020B0604020202020204" pitchFamily="34" charset="0"/>
              </a:rPr>
              <a:t>要知松高洁，待到雪化时。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6DC1A-C8FF-4551-ADDC-67A77BDFFD30}"/>
              </a:ext>
            </a:extLst>
          </p:cNvPr>
          <p:cNvSpPr txBox="1"/>
          <p:nvPr/>
        </p:nvSpPr>
        <p:spPr>
          <a:xfrm>
            <a:off x="5592654" y="515719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https://baike.baidu.com/item/%E9%9D%92%E6%9D%BE/41807</a:t>
            </a:r>
          </a:p>
        </p:txBody>
      </p:sp>
      <p:pic>
        <p:nvPicPr>
          <p:cNvPr id="2050" name="Picture 2" descr="大雪压青松青松挺且直_陈毅的诗- 中华诗歌大全网">
            <a:extLst>
              <a:ext uri="{FF2B5EF4-FFF2-40B4-BE49-F238E27FC236}">
                <a16:creationId xmlns:a16="http://schemas.microsoft.com/office/drawing/2014/main" id="{0C4F1CFF-01DB-4F20-BF92-5AA66654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169" y="1556793"/>
            <a:ext cx="48768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413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F96647-19D7-42FF-ADBB-4F48AC202750}"/>
              </a:ext>
            </a:extLst>
          </p:cNvPr>
          <p:cNvSpPr txBox="1"/>
          <p:nvPr/>
        </p:nvSpPr>
        <p:spPr>
          <a:xfrm>
            <a:off x="2279576" y="1556792"/>
            <a:ext cx="3528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333333"/>
                </a:solidFill>
                <a:latin typeface="arial" panose="020B0604020202020204" pitchFamily="34" charset="0"/>
              </a:rPr>
              <a:t>     竹石</a:t>
            </a:r>
            <a:endParaRPr lang="zh-CN" altLang="en-US" sz="36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l"/>
            <a:r>
              <a:rPr lang="zh-CN" altLang="en-US" sz="3600" dirty="0">
                <a:solidFill>
                  <a:srgbClr val="333333"/>
                </a:solidFill>
                <a:latin typeface="arial" panose="020B0604020202020204" pitchFamily="34" charset="0"/>
              </a:rPr>
              <a:t>咬定青山不放松，</a:t>
            </a:r>
            <a:endParaRPr lang="en-US" altLang="zh-CN" sz="36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l"/>
            <a:r>
              <a:rPr lang="zh-CN" altLang="en-US" sz="3600" dirty="0">
                <a:solidFill>
                  <a:srgbClr val="333333"/>
                </a:solidFill>
                <a:latin typeface="arial" panose="020B0604020202020204" pitchFamily="34" charset="0"/>
              </a:rPr>
              <a:t>立根原在破岩中。</a:t>
            </a:r>
          </a:p>
          <a:p>
            <a:pPr algn="l"/>
            <a:r>
              <a:rPr lang="zh-CN" altLang="en-US" sz="3600" dirty="0">
                <a:solidFill>
                  <a:srgbClr val="333333"/>
                </a:solidFill>
                <a:latin typeface="arial" panose="020B0604020202020204" pitchFamily="34" charset="0"/>
              </a:rPr>
              <a:t>千磨万击还坚劲，任尔东西南北风。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6DC1A-C8FF-4551-ADDC-67A77BDFFD30}"/>
              </a:ext>
            </a:extLst>
          </p:cNvPr>
          <p:cNvSpPr txBox="1"/>
          <p:nvPr/>
        </p:nvSpPr>
        <p:spPr>
          <a:xfrm>
            <a:off x="5592654" y="515719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https://baike.baidu.com/item/%E7%AB%B9%E7%9F%B3/276#5</a:t>
            </a:r>
          </a:p>
        </p:txBody>
      </p:sp>
      <p:pic>
        <p:nvPicPr>
          <p:cNvPr id="3074" name="Picture 2" descr="郑板桥诗意竹石">
            <a:extLst>
              <a:ext uri="{FF2B5EF4-FFF2-40B4-BE49-F238E27FC236}">
                <a16:creationId xmlns:a16="http://schemas.microsoft.com/office/drawing/2014/main" id="{B03C68C6-4517-4B57-A1B4-0CDD24DDE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60648"/>
            <a:ext cx="2381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793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牆角數枝梅   </a:t>
            </a:r>
            <a:r>
              <a:rPr lang="zh-CN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墙角数枝梅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412777"/>
            <a:ext cx="5760640" cy="44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793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《梅花》">
            <a:hlinkClick r:id="rId2" tooltip="《梅花》"/>
            <a:extLst>
              <a:ext uri="{FF2B5EF4-FFF2-40B4-BE49-F238E27FC236}">
                <a16:creationId xmlns:a16="http://schemas.microsoft.com/office/drawing/2014/main" id="{59026445-0B2F-4EBE-B4FA-C33D176CF8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70075" y="-17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D28DC60-D0E9-4ADD-996A-B704A6A16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81" y="-17463"/>
            <a:ext cx="7525038" cy="564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403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明信片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628800"/>
            <a:ext cx="626469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299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568" y="2132857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Rose</a:t>
            </a:r>
            <a:r>
              <a:rPr lang="en-US" sz="4800" dirty="0">
                <a:solidFill>
                  <a:srgbClr val="202124"/>
                </a:solidFill>
                <a:latin typeface="Roboto" panose="02000000000000000000" pitchFamily="2" charset="0"/>
              </a:rPr>
              <a:t> </a:t>
            </a:r>
            <a:br>
              <a:rPr lang="en-US" altLang="zh-TW" sz="13300" dirty="0">
                <a:solidFill>
                  <a:srgbClr val="FF0000"/>
                </a:solidFill>
              </a:rPr>
            </a:br>
            <a:r>
              <a:rPr lang="zh-TW" altLang="en-US" sz="73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玫瑰</a:t>
            </a:r>
            <a:endParaRPr lang="en-US" sz="73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3765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窟窿</a:t>
            </a:r>
            <a:endParaRPr lang="en-US" dirty="0">
              <a:latin typeface="DFPBiaoKaiW5_HanPinIn1LU" panose="03000500000000000000" pitchFamily="66" charset="-120"/>
              <a:ea typeface="DFPBiaoKaiW5_HanPinIn1LU" panose="03000500000000000000" pitchFamily="66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1340768"/>
            <a:ext cx="625792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951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雪景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1781175"/>
            <a:ext cx="57213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867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傳神  </a:t>
            </a:r>
            <a:r>
              <a:rPr lang="zh-CN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传神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844825"/>
            <a:ext cx="286385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5" y="2348881"/>
            <a:ext cx="42005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854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凋謝   </a:t>
            </a:r>
            <a:r>
              <a:rPr lang="zh-CN" altLang="en-US" dirty="0"/>
              <a:t>凋谢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2276872"/>
            <a:ext cx="4346625" cy="337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2276872"/>
            <a:ext cx="38893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382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歲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歲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116633"/>
            <a:ext cx="3395836" cy="20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204864"/>
            <a:ext cx="3405338" cy="411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1544" y="2204863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牠幾歲</a:t>
            </a:r>
            <a:r>
              <a:rPr lang="zh-CN" altLang="en-US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？</a:t>
            </a:r>
            <a:endParaRPr lang="en-US" altLang="zh-TW" sz="48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zh-CN" altLang="en-US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它几岁</a:t>
            </a:r>
            <a:r>
              <a:rPr lang="en-US" altLang="zh-TW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?</a:t>
            </a:r>
            <a:endParaRPr lang="en-US" sz="48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0520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404664"/>
            <a:ext cx="42576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620689"/>
            <a:ext cx="4390654" cy="289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4653136"/>
            <a:ext cx="42545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533" y="3901744"/>
            <a:ext cx="3119648" cy="26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336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壓歲錢</a:t>
            </a:r>
            <a:r>
              <a:rPr lang="en-US" altLang="zh-TW" dirty="0">
                <a:solidFill>
                  <a:srgbClr val="FF0000"/>
                </a:solidFill>
              </a:rPr>
              <a:t>/</a:t>
            </a:r>
            <a:r>
              <a:rPr lang="zh-CN" altLang="en-US" dirty="0">
                <a:solidFill>
                  <a:srgbClr val="FF0000"/>
                </a:solidFill>
                <a:ea typeface="DFPKaiW5-GB5-AZ" panose="03000500000000000000" pitchFamily="66" charset="-120"/>
              </a:rPr>
              <a:t>压岁钱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772816"/>
            <a:ext cx="573291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842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興</a:t>
            </a:r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奮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地</a:t>
            </a:r>
            <a:r>
              <a:rPr lang="en-US" altLang="zh-TW" dirty="0"/>
              <a:t>/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興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奮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地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9" y="188641"/>
            <a:ext cx="5990059" cy="156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1916833"/>
            <a:ext cx="4536504" cy="449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24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171400"/>
            <a:ext cx="8229600" cy="1143000"/>
          </a:xfrm>
        </p:spPr>
        <p:txBody>
          <a:bodyPr/>
          <a:lstStyle/>
          <a:p>
            <a:r>
              <a:rPr lang="zh-TW" altLang="en-US" sz="60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興奮  </a:t>
            </a:r>
            <a:r>
              <a:rPr lang="zh-CN" altLang="en-US" sz="60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兴奋</a:t>
            </a:r>
            <a:r>
              <a:rPr lang="en-US" altLang="zh-TW" sz="36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(excitement, exciting)</a:t>
            </a:r>
            <a:endParaRPr lang="en-US" sz="3600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052736"/>
            <a:ext cx="9144000" cy="5805264"/>
          </a:xfrm>
        </p:spPr>
        <p:txBody>
          <a:bodyPr>
            <a:normAutofit/>
          </a:bodyPr>
          <a:lstStyle/>
          <a:p>
            <a:r>
              <a:rPr lang="zh-TW" altLang="en-US" dirty="0"/>
              <a:t>哥哥申請到了</a:t>
            </a:r>
            <a:r>
              <a:rPr lang="en-US" altLang="zh-TW" dirty="0">
                <a:latin typeface="Times New Roman" pitchFamily="18" charset="0"/>
                <a:ea typeface="+mj-ea"/>
                <a:cs typeface="Times New Roman" pitchFamily="18" charset="0"/>
              </a:rPr>
              <a:t>UC Berkeley </a:t>
            </a:r>
            <a:r>
              <a:rPr lang="zh-TW" altLang="en-US" dirty="0"/>
              <a:t>， 所以我們全家人都很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興奮</a:t>
            </a:r>
            <a:r>
              <a:rPr lang="zh-TW" altLang="en-US" dirty="0"/>
              <a:t> 。</a:t>
            </a:r>
            <a:endParaRPr lang="en-US" dirty="0"/>
          </a:p>
          <a:p>
            <a:r>
              <a:rPr lang="zh-CN" altLang="en-US" dirty="0"/>
              <a:t>哥哥申请到了</a:t>
            </a:r>
            <a:r>
              <a:rPr lang="en-US" altLang="zh-CN" dirty="0"/>
              <a:t>UC Berkeley </a:t>
            </a:r>
            <a:r>
              <a:rPr lang="zh-CN" altLang="en-US" dirty="0"/>
              <a:t>， 所以我们全家人都很兴奋 。</a:t>
            </a:r>
            <a:endParaRPr lang="en-US" dirty="0"/>
          </a:p>
        </p:txBody>
      </p:sp>
      <p:pic>
        <p:nvPicPr>
          <p:cNvPr id="4" name="圖片 3" descr="UC Berkele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1888" y="3465272"/>
            <a:ext cx="3552000" cy="26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 descr="興奮-大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1858" y="3465296"/>
            <a:ext cx="3893014" cy="2916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傳</a:t>
            </a:r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閱</a:t>
            </a:r>
            <a:r>
              <a:rPr lang="en-US" altLang="zh-TW" dirty="0"/>
              <a:t>/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傳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閱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16632"/>
            <a:ext cx="4064496" cy="179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10" y="2132856"/>
            <a:ext cx="708898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558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免费的棕榈树图片- FreeImages.com">
            <a:extLst>
              <a:ext uri="{FF2B5EF4-FFF2-40B4-BE49-F238E27FC236}">
                <a16:creationId xmlns:a16="http://schemas.microsoft.com/office/drawing/2014/main" id="{1678DB83-8FBF-4EBF-8D11-509ABEEB2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31" y="1246448"/>
            <a:ext cx="582013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316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332656"/>
            <a:ext cx="8507288" cy="720080"/>
          </a:xfrm>
        </p:spPr>
        <p:txBody>
          <a:bodyPr>
            <a:noAutofit/>
          </a:bodyPr>
          <a:lstStyle/>
          <a:p>
            <a:pPr algn="l"/>
            <a:r>
              <a:rPr lang="zh-TW" altLang="en-US" sz="6000" b="1" dirty="0">
                <a:solidFill>
                  <a:srgbClr val="0070C0"/>
                </a:solidFill>
                <a:latin typeface="華康明體W5注音字" pitchFamily="18" charset="-120"/>
                <a:ea typeface="華康明體W5注音字" pitchFamily="18" charset="-120"/>
              </a:rPr>
              <a:t>           閱讀  </a:t>
            </a:r>
            <a:r>
              <a:rPr lang="zh-CN" altLang="en-US" sz="6000" b="1" dirty="0">
                <a:solidFill>
                  <a:srgbClr val="0070C0"/>
                </a:solidFill>
                <a:latin typeface="華康明體W5注音字" pitchFamily="18" charset="-120"/>
                <a:ea typeface="華康明體W5注音字" pitchFamily="18" charset="-120"/>
              </a:rPr>
              <a:t>阅读</a:t>
            </a:r>
            <a:r>
              <a:rPr lang="en-US" altLang="zh-TW" sz="3600" dirty="0">
                <a:latin typeface="Times New Roman" pitchFamily="18" charset="0"/>
                <a:ea typeface="華康布丁W12破音字4A" pitchFamily="82" charset="-120"/>
                <a:cs typeface="Times New Roman" pitchFamily="18" charset="0"/>
              </a:rPr>
              <a:t>( to read)</a:t>
            </a:r>
            <a:endParaRPr lang="en-US" sz="3600" dirty="0">
              <a:latin typeface="Times New Roman" pitchFamily="18" charset="0"/>
              <a:ea typeface="華康布丁W12破音字4A" pitchFamily="82" charset="-120"/>
              <a:cs typeface="Times New Roman" pitchFamily="18" charset="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>
          <a:xfrm>
            <a:off x="1600672" y="1140569"/>
            <a:ext cx="8712968" cy="5445224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你喜歡</a:t>
            </a:r>
            <a:r>
              <a:rPr lang="zh-TW" altLang="en-US" sz="3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閱讀</a:t>
            </a:r>
            <a:r>
              <a:rPr lang="zh-TW" altLang="en-US" sz="3200" dirty="0"/>
              <a:t>中文書嗎</a:t>
            </a:r>
            <a:r>
              <a:rPr lang="en-US" altLang="zh-TW" sz="3200" dirty="0"/>
              <a:t>?</a:t>
            </a:r>
          </a:p>
          <a:p>
            <a:r>
              <a:rPr lang="zh-CN" altLang="en-US" sz="3200" dirty="0"/>
              <a:t>你喜欢阅读中文书吗</a:t>
            </a:r>
            <a:r>
              <a:rPr lang="en-US" altLang="zh-CN" sz="3200" dirty="0"/>
              <a:t>?</a:t>
            </a:r>
            <a:endParaRPr lang="en-US" sz="3200" dirty="0"/>
          </a:p>
        </p:txBody>
      </p:sp>
      <p:pic>
        <p:nvPicPr>
          <p:cNvPr id="9" name="圖片 8" descr="中文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2472" y="2492896"/>
            <a:ext cx="4212000" cy="42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中文書-圖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2515" y="5193368"/>
            <a:ext cx="4085452" cy="1548000"/>
          </a:xfrm>
          <a:prstGeom prst="rect">
            <a:avLst/>
          </a:prstGeom>
        </p:spPr>
      </p:pic>
      <p:pic>
        <p:nvPicPr>
          <p:cNvPr id="11" name="圖片 10" descr="中文書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1624" y="2492896"/>
            <a:ext cx="2628000" cy="262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挺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有趣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挺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有趣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260648"/>
            <a:ext cx="465458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556793"/>
            <a:ext cx="4032448" cy="294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4005065"/>
            <a:ext cx="48291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406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88640"/>
            <a:ext cx="9144000" cy="6669360"/>
          </a:xfrm>
        </p:spPr>
        <p:txBody>
          <a:bodyPr>
            <a:normAutofit/>
          </a:bodyPr>
          <a:lstStyle/>
          <a:p>
            <a:r>
              <a:rPr lang="zh-TW" altLang="en-US" u="sng" dirty="0">
                <a:latin typeface="+mj-ea"/>
                <a:ea typeface="+mj-ea"/>
              </a:rPr>
              <a:t>歐</a:t>
            </a:r>
            <a:r>
              <a:rPr lang="zh-TW" altLang="en-US" dirty="0">
                <a:latin typeface="+mj-ea"/>
                <a:ea typeface="+mj-ea"/>
              </a:rPr>
              <a:t>太太待人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挺和氣</a:t>
            </a:r>
            <a:r>
              <a:rPr lang="zh-TW" altLang="en-US" dirty="0">
                <a:latin typeface="+mj-ea"/>
                <a:ea typeface="+mj-ea"/>
              </a:rPr>
              <a:t>的，是個很好</a:t>
            </a:r>
            <a:r>
              <a:rPr lang="zh-TW" altLang="en-US" b="1" dirty="0">
                <a:latin typeface="+mj-ea"/>
                <a:ea typeface="+mj-ea"/>
              </a:rPr>
              <a:t>相處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(get along with)</a:t>
            </a:r>
            <a:r>
              <a:rPr lang="zh-TW" altLang="en-US" dirty="0"/>
              <a:t>的人。</a:t>
            </a:r>
            <a:r>
              <a:rPr lang="en-US" dirty="0"/>
              <a:t>      </a:t>
            </a:r>
          </a:p>
          <a:p>
            <a:r>
              <a:rPr lang="zh-CN" altLang="en-US" dirty="0"/>
              <a:t>欧太太待人挺和气的，是个很好相处</a:t>
            </a:r>
            <a:r>
              <a:rPr lang="en-US" altLang="zh-CN" dirty="0"/>
              <a:t>(</a:t>
            </a:r>
            <a:r>
              <a:rPr lang="en-US" dirty="0"/>
              <a:t>get along with)</a:t>
            </a:r>
            <a:r>
              <a:rPr lang="zh-CN" altLang="en-US" dirty="0"/>
              <a:t>的人。 </a:t>
            </a:r>
            <a:endParaRPr lang="en-US" dirty="0"/>
          </a:p>
        </p:txBody>
      </p:sp>
      <p:pic>
        <p:nvPicPr>
          <p:cNvPr id="7" name="圖片 6" descr="鄰居和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1551" y="2492896"/>
            <a:ext cx="5652877" cy="41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又挺又直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1608833"/>
            <a:ext cx="2492697" cy="471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132856"/>
            <a:ext cx="2509858" cy="303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171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灰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狗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灰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狗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88640"/>
            <a:ext cx="433334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060849"/>
            <a:ext cx="2644056" cy="389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7" y="2597729"/>
            <a:ext cx="514032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023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752" y="1772816"/>
            <a:ext cx="8229600" cy="1143000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模糊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模糊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1268761"/>
            <a:ext cx="5071467" cy="23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789041"/>
            <a:ext cx="4725734" cy="268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764705"/>
            <a:ext cx="4210886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701" y="4725144"/>
            <a:ext cx="3772967" cy="117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924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模糊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 blurry, fuzzy)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59496" y="1124744"/>
            <a:ext cx="8784976" cy="5472608"/>
          </a:xfrm>
        </p:spPr>
        <p:txBody>
          <a:bodyPr>
            <a:normAutofit/>
          </a:bodyPr>
          <a:lstStyle/>
          <a:p>
            <a:r>
              <a:rPr lang="zh-TW" altLang="en-US" dirty="0"/>
              <a:t>我們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zh-TW" altLang="en-US" dirty="0"/>
              <a:t>年沒見面了，所以對於他的長相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(for his appearance) </a:t>
            </a:r>
            <a:r>
              <a:rPr lang="zh-TW" altLang="en-US" dirty="0"/>
              <a:t>，我印象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(impression)</a:t>
            </a:r>
            <a:r>
              <a:rPr lang="zh-TW" altLang="en-US" dirty="0"/>
              <a:t>已經有點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模糊</a:t>
            </a:r>
            <a:r>
              <a:rPr lang="zh-TW" altLang="en-US" dirty="0"/>
              <a:t>了。</a:t>
            </a:r>
            <a:endParaRPr lang="en-US" altLang="zh-TW" dirty="0"/>
          </a:p>
          <a:p>
            <a:endParaRPr lang="en-US" dirty="0"/>
          </a:p>
          <a:p>
            <a:r>
              <a:rPr lang="zh-CN" altLang="en-US" dirty="0"/>
              <a:t>我们</a:t>
            </a:r>
            <a:r>
              <a:rPr lang="en-US" altLang="zh-CN" dirty="0"/>
              <a:t>20</a:t>
            </a:r>
            <a:r>
              <a:rPr lang="zh-CN" altLang="en-US" dirty="0"/>
              <a:t>年没见面了，所以对于他的长相</a:t>
            </a:r>
            <a:r>
              <a:rPr lang="en-US" altLang="zh-CN" dirty="0"/>
              <a:t>(</a:t>
            </a:r>
            <a:r>
              <a:rPr lang="en-US" dirty="0"/>
              <a:t>for his appearance) ，</a:t>
            </a:r>
            <a:r>
              <a:rPr lang="zh-CN" altLang="en-US" dirty="0"/>
              <a:t>我印象</a:t>
            </a:r>
            <a:r>
              <a:rPr lang="en-US" altLang="zh-CN" dirty="0"/>
              <a:t>(</a:t>
            </a:r>
            <a:r>
              <a:rPr lang="en-US" dirty="0"/>
              <a:t>impression)</a:t>
            </a:r>
            <a:r>
              <a:rPr lang="zh-CN" altLang="en-US" dirty="0"/>
              <a:t>已经有点模糊了。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Cloud Callout 3"/>
          <p:cNvSpPr>
            <a:spLocks noChangeArrowheads="1"/>
          </p:cNvSpPr>
          <p:nvPr/>
        </p:nvSpPr>
        <p:spPr bwMode="auto">
          <a:xfrm>
            <a:off x="3732214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7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2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80" name="TextBox 2"/>
          <p:cNvSpPr txBox="1">
            <a:spLocks noChangeArrowheads="1"/>
          </p:cNvSpPr>
          <p:nvPr/>
        </p:nvSpPr>
        <p:spPr bwMode="auto">
          <a:xfrm>
            <a:off x="4159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講解本週作業</a:t>
            </a:r>
            <a:endParaRPr lang="en-US" altLang="en-US" sz="540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25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6" y="588964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40239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562476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EFE12C6-94BD-4D05-93B3-DA85B105F60B}" type="slidenum">
              <a:rPr lang="zh-TW" altLang="en-US" sz="120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zh-TW" sz="12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7170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908720"/>
            <a:ext cx="7056784" cy="512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843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836712"/>
            <a:ext cx="712208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030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9600" dirty="0">
                <a:solidFill>
                  <a:srgbClr val="202124"/>
                </a:solidFill>
                <a:latin typeface="Arial Unicode MS"/>
                <a:ea typeface="inherit"/>
              </a:rPr>
              <a:t>Palm tree</a:t>
            </a:r>
            <a:r>
              <a:rPr lang="en-US" altLang="en-US" sz="800" dirty="0"/>
              <a:t> </a:t>
            </a:r>
            <a:br>
              <a:rPr lang="en-US" altLang="en-US" sz="8000" dirty="0">
                <a:latin typeface="Arial" panose="020B0604020202020204" pitchFamily="34" charset="0"/>
              </a:rPr>
            </a:br>
            <a:r>
              <a:rPr lang="zh-CN" altLang="en-US" sz="8000" dirty="0">
                <a:solidFill>
                  <a:srgbClr val="FF0000"/>
                </a:solidFill>
                <a:latin typeface="Arial" panose="020B0604020202020204" pitchFamily="34" charset="0"/>
              </a:rPr>
              <a:t>棕榈树</a:t>
            </a:r>
            <a:endParaRPr lang="en-US" sz="133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82C23DC-FCA9-4A03-8148-7D7629A4D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9838"/>
            <a:ext cx="1168590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rgbClr val="202124"/>
                </a:solidFill>
                <a:latin typeface="Arial Unicode MS"/>
                <a:ea typeface="inherit"/>
              </a:rPr>
              <a:t>Palm tree</a:t>
            </a:r>
            <a:r>
              <a:rPr lang="en-US" altLang="en-US" sz="600" dirty="0"/>
              <a:t> 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940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108" y="908720"/>
            <a:ext cx="655978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0142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836712"/>
            <a:ext cx="7128792" cy="523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7519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332656"/>
            <a:ext cx="60166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3467068"/>
            <a:ext cx="5955945" cy="269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E734711-774E-4BB8-84E7-15279072B60B}"/>
              </a:ext>
            </a:extLst>
          </p:cNvPr>
          <p:cNvSpPr/>
          <p:nvPr/>
        </p:nvSpPr>
        <p:spPr>
          <a:xfrm>
            <a:off x="3079424" y="4713402"/>
            <a:ext cx="207389" cy="0"/>
          </a:xfrm>
          <a:custGeom>
            <a:avLst/>
            <a:gdLst>
              <a:gd name="connsiteX0" fmla="*/ 0 w 207389"/>
              <a:gd name="connsiteY0" fmla="*/ 0 h 0"/>
              <a:gd name="connsiteX1" fmla="*/ 207389 w 207389"/>
              <a:gd name="connsiteY1" fmla="*/ 0 h 0"/>
              <a:gd name="connsiteX2" fmla="*/ 207389 w 207389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389">
                <a:moveTo>
                  <a:pt x="0" y="0"/>
                </a:moveTo>
                <a:lnTo>
                  <a:pt x="207389" y="0"/>
                </a:lnTo>
                <a:lnTo>
                  <a:pt x="207389" y="0"/>
                </a:ln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82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1083E-3320-F058-CB4A-58E2123B66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第二周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58B035-C2CA-EF82-D077-01486E6624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754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404664"/>
            <a:ext cx="395287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404664"/>
            <a:ext cx="373062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9169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620688"/>
            <a:ext cx="7920880" cy="501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BDA54A-E934-4CBB-90A7-02A03E954A5E}"/>
              </a:ext>
            </a:extLst>
          </p:cNvPr>
          <p:cNvSpPr txBox="1"/>
          <p:nvPr/>
        </p:nvSpPr>
        <p:spPr>
          <a:xfrm>
            <a:off x="4295800" y="240629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3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620689"/>
            <a:ext cx="7560840" cy="533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0913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腫</a:t>
            </a:r>
            <a:r>
              <a:rPr lang="en-US" altLang="zh-TW" dirty="0"/>
              <a:t>/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腫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16632"/>
            <a:ext cx="311252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389631"/>
            <a:ext cx="4248472" cy="327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389631"/>
            <a:ext cx="42481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9629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腫</a:t>
            </a:r>
            <a:r>
              <a:rPr lang="en-US" altLang="zh-TW" sz="4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swell)</a:t>
            </a:r>
            <a:endParaRPr lang="en-US" sz="40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692696"/>
            <a:ext cx="8964488" cy="5400600"/>
          </a:xfrm>
        </p:spPr>
        <p:txBody>
          <a:bodyPr>
            <a:normAutofit/>
          </a:bodyPr>
          <a:lstStyle/>
          <a:p>
            <a:r>
              <a:rPr lang="zh-TW" altLang="en-US" dirty="0"/>
              <a:t>小寶寶從沙發上跌了下來，</a:t>
            </a:r>
            <a:r>
              <a:rPr lang="zh-TW" altLang="en-US" b="1" dirty="0"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額</a:t>
            </a:r>
            <a:r>
              <a:rPr lang="zh-TW" altLang="en-US" dirty="0"/>
              <a:t>頭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(forehead)</a:t>
            </a:r>
            <a:r>
              <a:rPr lang="zh-TW" altLang="en-US" dirty="0"/>
              <a:t>上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腫</a:t>
            </a:r>
            <a:r>
              <a:rPr lang="zh-TW" altLang="en-US" dirty="0"/>
              <a:t>了一個大包。</a:t>
            </a:r>
            <a:endParaRPr lang="en-US" altLang="zh-TW" dirty="0"/>
          </a:p>
          <a:p>
            <a:r>
              <a:rPr lang="zh-CN" altLang="en-US" b="1" dirty="0"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小宝宝从沙发上跌了下来，额头</a:t>
            </a:r>
            <a:r>
              <a:rPr lang="en-US" altLang="zh-CN" b="1" dirty="0"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(forehead)</a:t>
            </a:r>
            <a:r>
              <a:rPr lang="zh-CN" altLang="en-US" b="1" dirty="0"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上肿了一个大包。</a:t>
            </a:r>
            <a:endParaRPr lang="en-US" dirty="0"/>
          </a:p>
        </p:txBody>
      </p:sp>
      <p:pic>
        <p:nvPicPr>
          <p:cNvPr id="4" name="圖片 3" descr="小寶寶額頭摔傷_腫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7848" y="3114000"/>
            <a:ext cx="2805802" cy="374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橢圓 4"/>
          <p:cNvSpPr/>
          <p:nvPr/>
        </p:nvSpPr>
        <p:spPr>
          <a:xfrm>
            <a:off x="6168008" y="3789040"/>
            <a:ext cx="936104" cy="86409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609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牙痛腫起來了</a:t>
            </a:r>
            <a:br>
              <a:rPr lang="en-US" altLang="zh-TW" dirty="0"/>
            </a:br>
            <a:r>
              <a:rPr lang="zh-CN" altLang="en-US" dirty="0"/>
              <a:t>牙痛肿起来了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2204865"/>
            <a:ext cx="403542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977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1052737"/>
            <a:ext cx="5040560" cy="460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8981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0EB0-AAAF-4E33-B5C1-B67E250D2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打肿脸充胖子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27100-FED2-43F9-917C-A12A94F3B483}"/>
              </a:ext>
            </a:extLst>
          </p:cNvPr>
          <p:cNvSpPr txBox="1"/>
          <p:nvPr/>
        </p:nvSpPr>
        <p:spPr>
          <a:xfrm>
            <a:off x="1981200" y="1600201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</a:pPr>
            <a:r>
              <a:rPr lang="zh-CN" altLang="en-US" sz="2800"/>
              <a:t>比喻宁可付出代价而硬</a:t>
            </a:r>
            <a:r>
              <a:rPr lang="zh-CN" altLang="en-US" sz="2800" b="1"/>
              <a:t>充</a:t>
            </a:r>
            <a:r>
              <a:rPr lang="zh-CN" altLang="en-US" sz="2800"/>
              <a:t>作了不起，为撑面子，做一些自己力不能及的事情。</a:t>
            </a:r>
            <a:endParaRPr lang="en-US" sz="2800"/>
          </a:p>
        </p:txBody>
      </p:sp>
      <p:pic>
        <p:nvPicPr>
          <p:cNvPr id="1026" name="Picture 2" descr="测测你会打肿脸充胖子吗-心理测试-华易算命网">
            <a:extLst>
              <a:ext uri="{FF2B5EF4-FFF2-40B4-BE49-F238E27FC236}">
                <a16:creationId xmlns:a16="http://schemas.microsoft.com/office/drawing/2014/main" id="{83C565FC-3734-44D4-A79D-807F3CABB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843881"/>
            <a:ext cx="4038600" cy="40386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248736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壓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壓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44624"/>
            <a:ext cx="2632894" cy="171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097" y="4598266"/>
            <a:ext cx="343449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877309"/>
            <a:ext cx="45085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615" y="2465307"/>
            <a:ext cx="3219162" cy="222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D4191-F4FB-4228-98E9-B688680529A4}"/>
              </a:ext>
            </a:extLst>
          </p:cNvPr>
          <p:cNvSpPr txBox="1"/>
          <p:nvPr/>
        </p:nvSpPr>
        <p:spPr>
          <a:xfrm>
            <a:off x="2135560" y="1647652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按压、挤压、压住、血压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0838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68760"/>
          </a:xfrm>
        </p:spPr>
        <p:txBody>
          <a:bodyPr>
            <a:normAutofit/>
          </a:bodyPr>
          <a:lstStyle/>
          <a:p>
            <a:pPr algn="l"/>
            <a:r>
              <a:rPr lang="zh-TW" altLang="en-US" sz="67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              </a:t>
            </a:r>
            <a:r>
              <a:rPr lang="zh-TW" altLang="en-US" sz="66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壓</a:t>
            </a:r>
            <a:r>
              <a:rPr lang="en-US" altLang="zh-TW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(to press)</a:t>
            </a:r>
            <a:endParaRPr lang="en-US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21768" y="1124744"/>
            <a:ext cx="8748464" cy="5184576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這棵樹倒下來，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壓壞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了停在旁邊的車子。</a:t>
            </a:r>
            <a:endParaRPr lang="en-US" altLang="zh-TW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这棵树倒下来，压坏了停在旁边的车子。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pgw.udn.com.tw/gw/photo.php?u=http://uc.udn.com.tw/photo/2015/08/09/6/1192812.jpg&amp;sl=W&amp;fw=750&amp;exp=3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0211" y="3105368"/>
            <a:ext cx="6499676" cy="36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18541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836712"/>
            <a:ext cx="6120680" cy="500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6106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壓住瓶蓋向右轉就可以打開</a:t>
            </a:r>
            <a:br>
              <a:rPr lang="en-US" altLang="zh-TW" dirty="0"/>
            </a:br>
            <a:r>
              <a:rPr lang="zh-CN" altLang="en-US" dirty="0"/>
              <a:t>压住瓶盖向右转就可以打开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1844824"/>
            <a:ext cx="3354157" cy="43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006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高</a:t>
            </a:r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潔</a:t>
            </a:r>
            <a:r>
              <a:rPr lang="en-US" altLang="zh-TW" dirty="0"/>
              <a:t>/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高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潔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60648"/>
            <a:ext cx="3727128" cy="166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6" descr="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1744" y="1988840"/>
            <a:ext cx="471058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55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房間很整潔</a:t>
            </a:r>
            <a:br>
              <a:rPr lang="en-US" altLang="zh-TW" dirty="0"/>
            </a:br>
            <a:r>
              <a:rPr lang="zh-CN" altLang="en-US" dirty="0"/>
              <a:t>房间很整洁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1556793"/>
            <a:ext cx="5256584" cy="426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0838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171400"/>
            <a:ext cx="8229600" cy="1143000"/>
          </a:xfrm>
        </p:spPr>
        <p:txBody>
          <a:bodyPr/>
          <a:lstStyle/>
          <a:p>
            <a:r>
              <a:rPr lang="zh-TW" altLang="en-US" sz="60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潔</a:t>
            </a:r>
            <a:r>
              <a:rPr lang="zh-CN" altLang="en-US" sz="60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洁</a:t>
            </a:r>
            <a:r>
              <a:rPr lang="en-US" altLang="zh-TW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(clean)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836712"/>
            <a:ext cx="9144000" cy="53285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dirty="0">
                <a:latin typeface="+mj-ea"/>
                <a:ea typeface="+mj-ea"/>
              </a:rPr>
              <a:t>維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持</a:t>
            </a:r>
            <a:r>
              <a:rPr lang="zh-TW" altLang="en-US" b="1" dirty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環境</a:t>
            </a:r>
            <a:r>
              <a:rPr lang="zh-TW" altLang="en-US" dirty="0">
                <a:solidFill>
                  <a:srgbClr val="00206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整潔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是我們每個人的</a:t>
            </a:r>
            <a:r>
              <a:rPr lang="zh-TW" altLang="en-US" b="1" dirty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責任</a:t>
            </a:r>
            <a:r>
              <a:rPr lang="zh-TW" altLang="en-US" dirty="0">
                <a:latin typeface="+mj-ea"/>
                <a:ea typeface="+mj-ea"/>
              </a:rPr>
              <a:t>。</a:t>
            </a:r>
            <a:endParaRPr lang="en-US" altLang="zh-TW" dirty="0">
              <a:latin typeface="+mj-ea"/>
              <a:ea typeface="+mj-ea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+mj-ea"/>
                <a:ea typeface="+mj-ea"/>
              </a:rPr>
              <a:t>维持环境的整洁是我们每个人的责任。</a:t>
            </a:r>
            <a:endParaRPr lang="en-US" altLang="zh-TW" dirty="0">
              <a:latin typeface="+mj-ea"/>
              <a:ea typeface="+mj-ea"/>
            </a:endParaRPr>
          </a:p>
          <a:p>
            <a:endParaRPr lang="en-US" dirty="0">
              <a:latin typeface="+mj-ea"/>
              <a:ea typeface="+mj-ea"/>
            </a:endParaRPr>
          </a:p>
        </p:txBody>
      </p:sp>
      <p:pic>
        <p:nvPicPr>
          <p:cNvPr id="6" name="圖片 5" descr="維持整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3542" y="3789040"/>
            <a:ext cx="4216217" cy="28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 descr="維持整潔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2024" y="3501008"/>
            <a:ext cx="3696000" cy="2772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8E93-EFA3-48B9-87FA-6A4D5F757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请用括号内的字造句来完成对话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31F95-6BAE-4067-98B1-CF3DB4AD758B}"/>
              </a:ext>
            </a:extLst>
          </p:cNvPr>
          <p:cNvSpPr txBox="1"/>
          <p:nvPr/>
        </p:nvSpPr>
        <p:spPr>
          <a:xfrm>
            <a:off x="2135560" y="191683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5. A: ______________________________</a:t>
            </a:r>
            <a:r>
              <a:rPr lang="zh-CN" altLang="en-US" sz="2800" dirty="0"/>
              <a:t>（整洁）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348BF-FA34-4F99-8AC1-A155CE9372FD}"/>
              </a:ext>
            </a:extLst>
          </p:cNvPr>
          <p:cNvSpPr txBox="1"/>
          <p:nvPr/>
        </p:nvSpPr>
        <p:spPr>
          <a:xfrm>
            <a:off x="2495600" y="294378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B: </a:t>
            </a:r>
            <a:r>
              <a:rPr lang="zh-CN" altLang="en-US" sz="2800" dirty="0"/>
              <a:t>我每个星期都会固定打扫清洁。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103204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梅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花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梅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花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42518"/>
            <a:ext cx="3738364" cy="171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772817"/>
            <a:ext cx="5760640" cy="44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965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8000" dirty="0">
                <a:solidFill>
                  <a:srgbClr val="202124"/>
                </a:solidFill>
                <a:latin typeface="arial" panose="020B0604020202020204" pitchFamily="34" charset="0"/>
              </a:rPr>
              <a:t>Poinsettia </a:t>
            </a:r>
            <a:br>
              <a:rPr lang="en-US" altLang="zh-TW" sz="13300" dirty="0">
                <a:solidFill>
                  <a:srgbClr val="FF0000"/>
                </a:solidFill>
              </a:rPr>
            </a:br>
            <a:r>
              <a:rPr lang="zh-TW" altLang="en-US" sz="133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圣诞红</a:t>
            </a:r>
            <a:endParaRPr lang="en-US" sz="133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55789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盛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開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盛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開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1"/>
            <a:ext cx="4342433" cy="188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81" y="2348880"/>
            <a:ext cx="36957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928" y="1628800"/>
            <a:ext cx="3125335" cy="254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4492027"/>
            <a:ext cx="2239110" cy="21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4694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場面很盛大</a:t>
            </a:r>
            <a:br>
              <a:rPr lang="en-US" altLang="zh-TW" dirty="0"/>
            </a:br>
            <a:r>
              <a:rPr lang="zh-CN" altLang="en-US" dirty="0"/>
              <a:t>场面很盛大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412777"/>
            <a:ext cx="6984776" cy="44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7778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8E93-EFA3-48B9-87FA-6A4D5F757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请用括号内的字造句来完成对话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31F95-6BAE-4067-98B1-CF3DB4AD758B}"/>
              </a:ext>
            </a:extLst>
          </p:cNvPr>
          <p:cNvSpPr txBox="1"/>
          <p:nvPr/>
        </p:nvSpPr>
        <p:spPr>
          <a:xfrm>
            <a:off x="2135560" y="191683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2. A: </a:t>
            </a:r>
            <a:r>
              <a:rPr lang="zh-CN" altLang="en-US" sz="2800" dirty="0"/>
              <a:t>昨天的音乐会很多人参加吧</a:t>
            </a:r>
            <a:r>
              <a:rPr lang="en-US" altLang="zh-CN" sz="2800" dirty="0"/>
              <a:t>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348BF-FA34-4F99-8AC1-A155CE9372FD}"/>
              </a:ext>
            </a:extLst>
          </p:cNvPr>
          <p:cNvSpPr txBox="1"/>
          <p:nvPr/>
        </p:nvSpPr>
        <p:spPr>
          <a:xfrm>
            <a:off x="2135560" y="293775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__________________________________</a:t>
            </a:r>
            <a:r>
              <a:rPr lang="zh-CN" altLang="en-US" sz="2800" dirty="0"/>
              <a:t>（盛大）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10369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象</a:t>
            </a:r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徵</a:t>
            </a:r>
            <a:r>
              <a:rPr lang="en-US" altLang="zh-TW" dirty="0"/>
              <a:t>/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象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徵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88640"/>
            <a:ext cx="3984104" cy="178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276872"/>
            <a:ext cx="2592288" cy="208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87888" y="5229201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和平</a:t>
            </a:r>
            <a:endParaRPr lang="en-US" sz="4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060848"/>
            <a:ext cx="2292080" cy="264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5" y="2492897"/>
            <a:ext cx="1994469" cy="196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3399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象徵</a:t>
            </a:r>
            <a:r>
              <a:rPr lang="zh-CN" altLang="en-US" sz="60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象征</a:t>
            </a:r>
            <a:r>
              <a:rPr lang="en-US" altLang="zh-TW" sz="36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(to symbolize)</a:t>
            </a:r>
            <a:endParaRPr lang="en-US" sz="3600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052736"/>
            <a:ext cx="9144000" cy="5472608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國</a:t>
            </a:r>
            <a:r>
              <a:rPr lang="zh-TW" altLang="en-US" b="1" dirty="0">
                <a:solidFill>
                  <a:srgbClr val="0070C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  <a:cs typeface="Times New Roman" pitchFamily="18" charset="0"/>
              </a:rPr>
              <a:t>旗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(anthem)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象徵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國家， 所以每個國家的國旗都不一樣。</a:t>
            </a:r>
            <a:endParaRPr lang="en-US" altLang="zh-TW" dirty="0"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国旗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(anthem)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象征国家， 所以每个国家的国旗都不一样。</a:t>
            </a:r>
          </a:p>
          <a:p>
            <a:endParaRPr lang="en-US" altLang="zh-TW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https://upload.wikimedia.org/wikipedia/commons/4/46/Flag_of_the_Republic_of_Ch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7702" y="3177384"/>
            <a:ext cx="3995163" cy="288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 descr="http://www.publicdomainpictures.net/pictures/20000/nahled/american-flag-112980398014Y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9977" y="3140968"/>
            <a:ext cx="4481999" cy="29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壽桃、壽麵象徵</a:t>
            </a:r>
            <a:r>
              <a:rPr lang="zh-TW" altLang="en-US" dirty="0">
                <a:solidFill>
                  <a:srgbClr val="FF0000"/>
                </a:solidFill>
              </a:rPr>
              <a:t>長壽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CN" altLang="en-US" dirty="0">
                <a:solidFill>
                  <a:srgbClr val="FF0000"/>
                </a:solidFill>
              </a:rPr>
              <a:t>寿桃、寿面象征长寿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204864"/>
            <a:ext cx="367949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1547411"/>
            <a:ext cx="2781911" cy="192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4005065"/>
            <a:ext cx="3746130" cy="268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0107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8E93-EFA3-48B9-87FA-6A4D5F757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请用括号内的字造句来完成对话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31F95-6BAE-4067-98B1-CF3DB4AD758B}"/>
              </a:ext>
            </a:extLst>
          </p:cNvPr>
          <p:cNvSpPr txBox="1"/>
          <p:nvPr/>
        </p:nvSpPr>
        <p:spPr>
          <a:xfrm>
            <a:off x="2135560" y="191683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1. A: </a:t>
            </a:r>
            <a:r>
              <a:rPr lang="zh-CN" altLang="en-US" sz="2800" dirty="0"/>
              <a:t>你知道为什么过生日要吃寿桃寿面吗</a:t>
            </a:r>
            <a:r>
              <a:rPr lang="en-US" altLang="zh-CN" sz="2800" dirty="0"/>
              <a:t>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348BF-FA34-4F99-8AC1-A155CE9372FD}"/>
              </a:ext>
            </a:extLst>
          </p:cNvPr>
          <p:cNvSpPr txBox="1"/>
          <p:nvPr/>
        </p:nvSpPr>
        <p:spPr>
          <a:xfrm>
            <a:off x="2135560" y="293775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__________________________________</a:t>
            </a:r>
            <a:r>
              <a:rPr lang="zh-CN" altLang="en-US" sz="2800" dirty="0"/>
              <a:t>（象征）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36355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8E93-EFA3-48B9-87FA-6A4D5F757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请用括号内的字造句来完成对话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31F95-6BAE-4067-98B1-CF3DB4AD758B}"/>
              </a:ext>
            </a:extLst>
          </p:cNvPr>
          <p:cNvSpPr txBox="1"/>
          <p:nvPr/>
        </p:nvSpPr>
        <p:spPr>
          <a:xfrm>
            <a:off x="2135560" y="191683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3. A: </a:t>
            </a:r>
            <a:r>
              <a:rPr lang="zh-CN" altLang="en-US" sz="2800" dirty="0"/>
              <a:t>张大千是一位很有名的画家</a:t>
            </a:r>
            <a:r>
              <a:rPr lang="en-US" altLang="zh-CN" sz="2800" dirty="0"/>
              <a:t>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348BF-FA34-4F99-8AC1-A155CE9372FD}"/>
              </a:ext>
            </a:extLst>
          </p:cNvPr>
          <p:cNvSpPr txBox="1"/>
          <p:nvPr/>
        </p:nvSpPr>
        <p:spPr>
          <a:xfrm>
            <a:off x="2135560" y="293775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_______________________</a:t>
            </a:r>
            <a:r>
              <a:rPr lang="zh-CN" altLang="en-US" sz="2800" dirty="0"/>
              <a:t>（传神）</a:t>
            </a:r>
            <a:endParaRPr lang="en-US" sz="2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FEABA72-DDE9-432A-8881-2DC64B26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302" y="1196752"/>
            <a:ext cx="2266865" cy="53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6572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8E93-EFA3-48B9-87FA-6A4D5F757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请用括号内的字造句来完成对话</a:t>
            </a:r>
            <a:r>
              <a:rPr lang="en-US" altLang="zh-CN" dirty="0"/>
              <a:t>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31F95-6BAE-4067-98B1-CF3DB4AD758B}"/>
              </a:ext>
            </a:extLst>
          </p:cNvPr>
          <p:cNvSpPr txBox="1"/>
          <p:nvPr/>
        </p:nvSpPr>
        <p:spPr>
          <a:xfrm>
            <a:off x="2135560" y="191683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4. A: </a:t>
            </a:r>
            <a:r>
              <a:rPr lang="zh-CN" altLang="en-US" sz="2800" dirty="0"/>
              <a:t>你喜欢什么样的朋友？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348BF-FA34-4F99-8AC1-A155CE9372FD}"/>
              </a:ext>
            </a:extLst>
          </p:cNvPr>
          <p:cNvSpPr txBox="1"/>
          <p:nvPr/>
        </p:nvSpPr>
        <p:spPr>
          <a:xfrm>
            <a:off x="2135560" y="293775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__________________________________</a:t>
            </a:r>
            <a:r>
              <a:rPr lang="zh-CN" altLang="en-US" sz="2800" dirty="0"/>
              <a:t>（互相）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43361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1504" y="-99392"/>
            <a:ext cx="9144000" cy="1484784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  <a:cs typeface="Times New Roman" pitchFamily="18" charset="0"/>
              </a:rPr>
              <a:t>徵求</a:t>
            </a:r>
            <a:r>
              <a:rPr lang="zh-CN" altLang="en-US" sz="4000" dirty="0"/>
              <a:t>征求</a:t>
            </a:r>
            <a:r>
              <a:rPr lang="en-US" altLang="zh-TW" sz="28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ask for)</a:t>
            </a:r>
            <a:r>
              <a:rPr lang="en-US" altLang="zh-TW" sz="6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/</a:t>
            </a:r>
            <a:r>
              <a:rPr lang="zh-TW" altLang="en-US" sz="4000" b="1" dirty="0">
                <a:solidFill>
                  <a:srgbClr val="0070C0"/>
                </a:solidFill>
                <a:latin typeface="DFPBiaoKaiW5_HanPinIn2LU" panose="03000500000000000000" pitchFamily="66" charset="-120"/>
                <a:ea typeface="DFPBiaoKaiW5_HanPinIn2LU" panose="03000500000000000000" pitchFamily="66" charset="-120"/>
                <a:cs typeface="Times New Roman" pitchFamily="18" charset="0"/>
              </a:rPr>
              <a:t>應</a:t>
            </a:r>
            <a:r>
              <a:rPr lang="zh-TW" altLang="en-US" sz="4000" b="1" dirty="0">
                <a:solidFill>
                  <a:srgbClr val="0070C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  <a:cs typeface="Times New Roman" pitchFamily="18" charset="0"/>
              </a:rPr>
              <a:t>徵</a:t>
            </a:r>
            <a:r>
              <a:rPr lang="zh-CN" altLang="en-US" sz="4000" dirty="0"/>
              <a:t>应征</a:t>
            </a:r>
            <a:r>
              <a:rPr lang="en-US" altLang="zh-TW" sz="20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(to respond to a want ad.)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268760"/>
            <a:ext cx="9036496" cy="5544616"/>
          </a:xfrm>
        </p:spPr>
        <p:txBody>
          <a:bodyPr>
            <a:normAutofit/>
          </a:bodyPr>
          <a:lstStyle/>
          <a:p>
            <a:r>
              <a:rPr lang="zh-TW" altLang="en-US" dirty="0"/>
              <a:t>這家公司正在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itchFamily="18" charset="0"/>
              </a:rPr>
              <a:t>徵求</a:t>
            </a:r>
            <a:r>
              <a:rPr lang="zh-TW" altLang="en-US" dirty="0">
                <a:latin typeface="+mj-ea"/>
                <a:ea typeface="+mj-ea"/>
                <a:cs typeface="Times New Roman" pitchFamily="18" charset="0"/>
              </a:rPr>
              <a:t>會說中文的</a:t>
            </a:r>
            <a:r>
              <a:rPr lang="zh-TW" altLang="en-US" dirty="0"/>
              <a:t>助理</a:t>
            </a:r>
            <a:r>
              <a:rPr lang="en-US" altLang="zh-TW" dirty="0">
                <a:latin typeface="Times New Roman" pitchFamily="18" charset="0"/>
                <a:ea typeface="+mj-ea"/>
                <a:cs typeface="Times New Roman" pitchFamily="18" charset="0"/>
              </a:rPr>
              <a:t>(assistant) </a:t>
            </a:r>
            <a:r>
              <a:rPr lang="zh-TW" altLang="en-US" dirty="0">
                <a:latin typeface="Times New Roman" pitchFamily="18" charset="0"/>
                <a:ea typeface="+mj-ea"/>
                <a:cs typeface="Times New Roman" pitchFamily="18" charset="0"/>
              </a:rPr>
              <a:t>， 你要不要去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應徵</a:t>
            </a:r>
            <a:r>
              <a:rPr lang="zh-TW" altLang="en-US" dirty="0">
                <a:latin typeface="Times New Roman" pitchFamily="18" charset="0"/>
                <a:ea typeface="+mj-ea"/>
                <a:cs typeface="Times New Roman" pitchFamily="18" charset="0"/>
              </a:rPr>
              <a:t>看看</a:t>
            </a:r>
            <a:r>
              <a:rPr lang="en-US" altLang="zh-TW" dirty="0"/>
              <a:t>?</a:t>
            </a:r>
            <a:r>
              <a:rPr lang="zh-CN" altLang="en-US" dirty="0"/>
              <a:t> </a:t>
            </a:r>
            <a:endParaRPr lang="en-US" altLang="zh-CN" dirty="0"/>
          </a:p>
          <a:p>
            <a:pPr>
              <a:buNone/>
            </a:pPr>
            <a:r>
              <a:rPr lang="zh-CN" altLang="en-US" dirty="0"/>
              <a:t>这家公司正在征求会说中文的助理</a:t>
            </a:r>
            <a:r>
              <a:rPr lang="en-US" altLang="zh-CN" dirty="0"/>
              <a:t>(</a:t>
            </a:r>
            <a:r>
              <a:rPr lang="en-US" altLang="zh-TW" dirty="0"/>
              <a:t>assistant) </a:t>
            </a:r>
            <a:r>
              <a:rPr lang="zh-TW" altLang="en-US" dirty="0"/>
              <a:t>， </a:t>
            </a:r>
            <a:r>
              <a:rPr lang="zh-CN" altLang="en-US" dirty="0"/>
              <a:t>你要不要去应征看看</a:t>
            </a:r>
            <a:r>
              <a:rPr lang="en-US" altLang="zh-CN" dirty="0"/>
              <a:t>?</a:t>
            </a:r>
            <a:endParaRPr lang="en-US" altLang="zh-TW" dirty="0"/>
          </a:p>
        </p:txBody>
      </p:sp>
      <p:pic>
        <p:nvPicPr>
          <p:cNvPr id="6" name="圖片 5" descr="徵人啟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7982" y="3645024"/>
            <a:ext cx="3893014" cy="29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5" y="1107239"/>
            <a:ext cx="524719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5194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332656"/>
            <a:ext cx="5832648" cy="617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6697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支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持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支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持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772817"/>
            <a:ext cx="3949626" cy="407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3704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980728"/>
            <a:ext cx="844379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407053"/>
            <a:ext cx="8136904" cy="175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3667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412305"/>
            <a:ext cx="745817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407052"/>
            <a:ext cx="7344816" cy="253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4664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74" y="908720"/>
            <a:ext cx="879072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623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42" y="908720"/>
            <a:ext cx="857811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3891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7CD8-396D-EA96-1C4D-BB3D7EB2E9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第三周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67EC9A-9ABC-5E14-417C-0BAD534198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956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故事閱讀</a:t>
            </a:r>
            <a: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: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中國是詩的國度</a:t>
            </a:r>
            <a:br>
              <a:rPr lang="en-US" altLang="zh-TW" dirty="0">
                <a:latin typeface="DFBiaoKaiShu-B5" panose="03000509000000000000" pitchFamily="65" charset="-120"/>
                <a:ea typeface="DFBiaoKaiShu-B5" panose="03000509000000000000" pitchFamily="65" charset="-120"/>
              </a:rPr>
            </a:br>
            <a:r>
              <a:rPr lang="zh-CN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故事阅读</a:t>
            </a:r>
            <a:r>
              <a:rPr lang="en-US" altLang="zh-CN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:</a:t>
            </a:r>
            <a:r>
              <a:rPr lang="zh-CN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中国是诗的国度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60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16632"/>
            <a:ext cx="4104456" cy="413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91544" y="4509120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1.</a:t>
            </a:r>
            <a:r>
              <a:rPr lang="zh-TW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中國是詩的國度。早在公元前六百年，中國就有了</a:t>
            </a:r>
            <a:r>
              <a:rPr lang="en-US" altLang="zh-TW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《</a:t>
            </a:r>
            <a:r>
              <a:rPr lang="zh-TW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詩經</a:t>
            </a:r>
            <a:r>
              <a:rPr lang="en-US" altLang="zh-TW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》</a:t>
            </a:r>
            <a:r>
              <a:rPr lang="zh-TW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這部書，</a:t>
            </a:r>
            <a:r>
              <a:rPr lang="en-US" altLang="zh-TW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《</a:t>
            </a:r>
            <a:r>
              <a:rPr lang="zh-TW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詩經</a:t>
            </a:r>
            <a:r>
              <a:rPr lang="en-US" altLang="zh-TW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》</a:t>
            </a:r>
            <a:r>
              <a:rPr lang="zh-TW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刻在竹簡上，有</a:t>
            </a:r>
            <a:r>
              <a:rPr lang="en-US" altLang="zh-TW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305</a:t>
            </a:r>
            <a:r>
              <a:rPr lang="zh-TW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首古詩。</a:t>
            </a:r>
            <a:endParaRPr lang="en-US" altLang="zh-TW" sz="20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en-US" altLang="zh-CN" sz="20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1.</a:t>
            </a:r>
            <a:r>
              <a:rPr lang="zh-CN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中国是诗的国度。早在公元前六百年，中国就有了</a:t>
            </a:r>
            <a:r>
              <a:rPr lang="en-US" altLang="zh-CN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《</a:t>
            </a:r>
            <a:r>
              <a:rPr lang="zh-CN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诗经</a:t>
            </a:r>
            <a:r>
              <a:rPr lang="en-US" altLang="zh-CN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》</a:t>
            </a:r>
            <a:r>
              <a:rPr lang="zh-CN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这部书，</a:t>
            </a:r>
            <a:r>
              <a:rPr lang="en-US" altLang="zh-CN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《</a:t>
            </a:r>
            <a:r>
              <a:rPr lang="zh-CN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诗经</a:t>
            </a:r>
            <a:r>
              <a:rPr lang="en-US" altLang="zh-CN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》</a:t>
            </a:r>
            <a:r>
              <a:rPr lang="zh-CN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刻在竹简上，有</a:t>
            </a:r>
            <a:r>
              <a:rPr lang="en-US" altLang="zh-CN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305</a:t>
            </a:r>
            <a:r>
              <a:rPr lang="zh-CN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首古诗。</a:t>
            </a:r>
            <a:endParaRPr lang="en-US" sz="20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76324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古诗赏析：诗经《关雎》">
            <a:hlinkClick r:id="" action="ppaction://media"/>
            <a:extLst>
              <a:ext uri="{FF2B5EF4-FFF2-40B4-BE49-F238E27FC236}">
                <a16:creationId xmlns:a16="http://schemas.microsoft.com/office/drawing/2014/main" id="{CFEDD53A-7645-4B45-8EC2-51020727FC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96868" y="999990"/>
            <a:ext cx="8598265" cy="48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3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9600" dirty="0">
                <a:solidFill>
                  <a:srgbClr val="202124"/>
                </a:solidFill>
                <a:latin typeface="Arial Unicode MS"/>
                <a:ea typeface="inherit"/>
              </a:rPr>
              <a:t>maple </a:t>
            </a:r>
            <a:r>
              <a:rPr lang="en-US" altLang="zh-TW" sz="13300" dirty="0">
                <a:solidFill>
                  <a:srgbClr val="FF0000"/>
                </a:solidFill>
              </a:rPr>
              <a:t>/</a:t>
            </a:r>
            <a:br>
              <a:rPr lang="en-US" altLang="zh-TW" sz="13300" dirty="0">
                <a:solidFill>
                  <a:srgbClr val="FF0000"/>
                </a:solidFill>
              </a:rPr>
            </a:br>
            <a:r>
              <a:rPr lang="zh-CN" altLang="en-US" sz="13300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枫树</a:t>
            </a:r>
            <a:endParaRPr lang="en-US" sz="13300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96488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88641"/>
            <a:ext cx="4032452" cy="403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11016" y="4725144"/>
            <a:ext cx="8856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2.</a:t>
            </a:r>
            <a:r>
              <a:rPr lang="zh-TW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古時候，五、六歲的小孩就要背一些簡單的詩詞。比如：「一去二三里，煙村四五家，亭台六七座，八九十枝花。」</a:t>
            </a:r>
            <a:endParaRPr lang="en-US" altLang="zh-TW" sz="20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en-US" altLang="zh-TW" sz="20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000" dirty="0">
                <a:latin typeface="+mn-ea"/>
              </a:rPr>
              <a:t>2.</a:t>
            </a:r>
            <a:r>
              <a:rPr lang="zh-CN" altLang="en-US" sz="2000" dirty="0">
                <a:latin typeface="+mn-ea"/>
              </a:rPr>
              <a:t>古时候，五、六岁的小孩就要背一些简单的诗词。比如：「一去二三里，烟村四五家，亭台六七座，八九十枝花。」</a:t>
            </a:r>
            <a:endParaRPr lang="en-US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64951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747" y="217335"/>
            <a:ext cx="4098507" cy="412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7528" y="4509120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3.</a:t>
            </a:r>
            <a:r>
              <a:rPr lang="zh-TW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自古以來，中國人的生活就離不開詩詞，無論寫信、談天、送別、慶賀，隨時都會說幾句詩詞，寫幾句詩詞。</a:t>
            </a:r>
            <a:endParaRPr lang="en-US" altLang="zh-TW" sz="20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en-US" altLang="zh-TW" sz="20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3.</a:t>
            </a:r>
            <a:r>
              <a:rPr lang="zh-CN" altLang="en-US" sz="2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自古以来，中国人的生活就离不开诗词，无论写信、谈天、送别、庆贺，随时都会说几句诗词，写几句诗词。</a:t>
            </a:r>
          </a:p>
          <a:p>
            <a:endParaRPr lang="en-US" sz="20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68495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16633"/>
            <a:ext cx="4176464" cy="4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1504" y="4365104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4.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唐朝是詩的黃金時代，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《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唐詩三百首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》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一直流傳到現在。李白的「靜夜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思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」：床前明月光，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…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。幾乎每個人都會背誦。</a:t>
            </a:r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en-US" altLang="zh-CN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4.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唐朝是诗的黄金时代，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《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唐诗三百首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》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一直流传到现在。李白的「静夜思」：床前明月光，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…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。几乎每个人都会背诵。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53968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12" y="260648"/>
            <a:ext cx="3384376" cy="343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49760" y="4293096"/>
            <a:ext cx="8892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5.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清朝的學者紀曉嵐是個才子，有一次，他朋友的老母親過生日，在生日宴會上，許多人都當場寫詩來祝賀老太太。</a:t>
            </a:r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5.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清朝的学者纪晓嵐是个才子，有一次，他朋友的老母亲过生日，在生日宴会上，许多人都当场写诗来祝贺老太太。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50286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60649"/>
            <a:ext cx="3600400" cy="37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1504" y="4182896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6.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紀曉嵐一邊寫一邊念：這個婆娘不是人，大家聽了大吃一驚。接著，他念第二句：九天仙女下凡塵。大家這才鬆口氣。</a:t>
            </a:r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6.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纪晓岚一边写一边念：这个婆娘不是人，大家听了大吃一惊。接著，他念第二句：九天仙女下凡尘。大家这才松口气。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88884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220866"/>
            <a:ext cx="3456384" cy="340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7528" y="3789040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7.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凡塵是指世界。這兩句的意思是：這個老太太不是人，她是從天上飛下來的仙女。接著，紀曉嵐大聲念第三句：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…</a:t>
            </a:r>
          </a:p>
          <a:p>
            <a:endParaRPr lang="en-US" altLang="zh-CN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7.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凡尘是指世界。这两句的意思是：这个老太太不是人，她是从天上飞下来的仙女。接著，纪晓嵐大声念第三句：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…</a:t>
            </a:r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36214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260648"/>
            <a:ext cx="3744416" cy="386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1504" y="4293096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8.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生個兒子會做賊。所有人都驚呆了。然後，紀曉嵐慢吞吞地念最後一四句：偷得蟠桃孝母親。大家都拍手叫好。</a:t>
            </a:r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8.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生个儿子会做贼。所有人都惊呆了。然后，纪晓嵐慢吞吞地念最后一四句：偷得蟠桃孝母亲。大家都拍手叫好。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78334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40439"/>
            <a:ext cx="3528392" cy="353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5520" y="4005064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9.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這兩句是說：老太太的兒子要去當小偷了，他要去天上偷王母娘娘的仙桃給母親吃。這是一首挺風趣的「打油詩」。</a:t>
            </a:r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en-US" altLang="zh-CN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9.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这两句是说：老太太的儿子要去当小偷了，他要去天上偷王母娘娘的仙桃给母亲吃。这是一首挺风趣的「打油诗」。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04289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88641"/>
            <a:ext cx="3672408" cy="36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3512" y="4005064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10.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中國在</a:t>
            </a:r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1920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年以後，青年人受了西方文學的影響，開始用「一般的口語」來寫詩，句子可長可短，寫法很自由。</a:t>
            </a:r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en-US" altLang="zh-CN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10.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中国在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1920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年以后，青年人受了西方文学的影响，开始用「一般的口语」来写诗，句子可长可短，写法很自由。</a:t>
            </a:r>
          </a:p>
          <a:p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72750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80257"/>
            <a:ext cx="3888432" cy="390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1504" y="4437112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11. 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這樣的詩就叫「白話詩」或「新詩」。下面是文學家盧前寫的一首新詩「本事」，這首詩很美，讀讀看，你喜歡嗎？</a:t>
            </a:r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endParaRPr lang="en-US" altLang="zh-TW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11. 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这样的诗就叫「白话诗」或「新诗」。下面是文学家卢前写的一首新诗「本事」，这首诗很美，读读看，你喜欢吗？</a:t>
            </a:r>
          </a:p>
          <a:p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6338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4151</Words>
  <Application>Microsoft Office PowerPoint</Application>
  <PresentationFormat>Widescreen</PresentationFormat>
  <Paragraphs>268</Paragraphs>
  <Slides>141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59" baseType="lpstr">
      <vt:lpstr>Arial Unicode MS</vt:lpstr>
      <vt:lpstr>等线</vt:lpstr>
      <vt:lpstr>等线 Light</vt:lpstr>
      <vt:lpstr>DFBiaoKaiShu-B5</vt:lpstr>
      <vt:lpstr>標楷體</vt:lpstr>
      <vt:lpstr>DFPBiaoKaiW5_HanPinIn1LU</vt:lpstr>
      <vt:lpstr>DFPBiaoKaiW5_HanPinIn2LU</vt:lpstr>
      <vt:lpstr>DFPKaiW5-GB5-AZ</vt:lpstr>
      <vt:lpstr>新細明體</vt:lpstr>
      <vt:lpstr>王漢宗中明體破音一</vt:lpstr>
      <vt:lpstr>華康明體W5注音字</vt:lpstr>
      <vt:lpstr>Arial</vt:lpstr>
      <vt:lpstr>Arial</vt:lpstr>
      <vt:lpstr>Calibri</vt:lpstr>
      <vt:lpstr>Calibri Light</vt:lpstr>
      <vt:lpstr>Roboto</vt:lpstr>
      <vt:lpstr>Times New Roman</vt:lpstr>
      <vt:lpstr>Office Theme</vt:lpstr>
      <vt:lpstr>八册第五课</vt:lpstr>
      <vt:lpstr>PowerPoint Presentation</vt:lpstr>
      <vt:lpstr> Rose  玫瑰</vt:lpstr>
      <vt:lpstr>PowerPoint Presentation</vt:lpstr>
      <vt:lpstr>Palm tree  棕榈树</vt:lpstr>
      <vt:lpstr>PowerPoint Presentation</vt:lpstr>
      <vt:lpstr> Poinsettia  圣诞红</vt:lpstr>
      <vt:lpstr>PowerPoint Presentation</vt:lpstr>
      <vt:lpstr>maple / 枫树</vt:lpstr>
      <vt:lpstr>PowerPoint Presentation</vt:lpstr>
      <vt:lpstr> carnation  康乃馨</vt:lpstr>
      <vt:lpstr>PowerPoint Presentation</vt:lpstr>
      <vt:lpstr>Pine 松树</vt:lpstr>
      <vt:lpstr>PowerPoint Presentation</vt:lpstr>
      <vt:lpstr>plum Bossom  梅花</vt:lpstr>
      <vt:lpstr>PowerPoint Presentation</vt:lpstr>
      <vt:lpstr>bamboo  竹子</vt:lpstr>
      <vt:lpstr>歲寒三友/岁寒三友</vt:lpstr>
      <vt:lpstr>PowerPoint Presentation</vt:lpstr>
      <vt:lpstr>PowerPoint Presentation</vt:lpstr>
      <vt:lpstr>PowerPoint Presentation</vt:lpstr>
      <vt:lpstr>PowerPoint Presentation</vt:lpstr>
      <vt:lpstr>大雪壓青松  大雪压青松</vt:lpstr>
      <vt:lpstr>青松挺且直</vt:lpstr>
      <vt:lpstr>PowerPoint Presentation</vt:lpstr>
      <vt:lpstr>PowerPoint Presentation</vt:lpstr>
      <vt:lpstr>牆角數枝梅   墙角数枝梅</vt:lpstr>
      <vt:lpstr>PowerPoint Presentation</vt:lpstr>
      <vt:lpstr>明信片</vt:lpstr>
      <vt:lpstr>窟窿</vt:lpstr>
      <vt:lpstr>雪景</vt:lpstr>
      <vt:lpstr>傳神  传神</vt:lpstr>
      <vt:lpstr>凋謝   凋谢</vt:lpstr>
      <vt:lpstr>歲/歲</vt:lpstr>
      <vt:lpstr>PowerPoint Presentation</vt:lpstr>
      <vt:lpstr>壓歲錢/压岁钱</vt:lpstr>
      <vt:lpstr>興奮地/興奮地</vt:lpstr>
      <vt:lpstr>興奮  兴奋(excitement, exciting)</vt:lpstr>
      <vt:lpstr>傳閱/傳閱</vt:lpstr>
      <vt:lpstr>           閱讀  阅读( to read)</vt:lpstr>
      <vt:lpstr>挺有趣/挺有趣</vt:lpstr>
      <vt:lpstr>PowerPoint Presentation</vt:lpstr>
      <vt:lpstr>又挺又直</vt:lpstr>
      <vt:lpstr>灰狗/灰狗</vt:lpstr>
      <vt:lpstr>模糊/模糊</vt:lpstr>
      <vt:lpstr>模糊( blurry, fuzzy)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第二周</vt:lpstr>
      <vt:lpstr>PowerPoint Presentation</vt:lpstr>
      <vt:lpstr>PowerPoint Presentation</vt:lpstr>
      <vt:lpstr>PowerPoint Presentation</vt:lpstr>
      <vt:lpstr>腫/腫</vt:lpstr>
      <vt:lpstr>腫(to swell)</vt:lpstr>
      <vt:lpstr>牙痛腫起來了 牙痛肿起来了</vt:lpstr>
      <vt:lpstr>打肿脸充胖子</vt:lpstr>
      <vt:lpstr>壓/壓</vt:lpstr>
      <vt:lpstr>              壓(to press)</vt:lpstr>
      <vt:lpstr>PowerPoint Presentation</vt:lpstr>
      <vt:lpstr>壓住瓶蓋向右轉就可以打開 压住瓶盖向右转就可以打开</vt:lpstr>
      <vt:lpstr>高潔/高潔</vt:lpstr>
      <vt:lpstr>房間很整潔 房间很整洁</vt:lpstr>
      <vt:lpstr>潔洁(clean)</vt:lpstr>
      <vt:lpstr>请用括号内的字造句来完成对话:</vt:lpstr>
      <vt:lpstr>梅花/梅花</vt:lpstr>
      <vt:lpstr>盛開/盛開</vt:lpstr>
      <vt:lpstr>場面很盛大 场面很盛大</vt:lpstr>
      <vt:lpstr>请用括号内的字造句来完成对话:</vt:lpstr>
      <vt:lpstr>象徵/象徵</vt:lpstr>
      <vt:lpstr>象徵象征(to symbolize)</vt:lpstr>
      <vt:lpstr>壽桃、壽麵象徵長壽 寿桃、寿面象征长寿</vt:lpstr>
      <vt:lpstr>请用括号内的字造句来完成对话:</vt:lpstr>
      <vt:lpstr>请用括号内的字造句来完成对话:</vt:lpstr>
      <vt:lpstr>请用括号内的字造句来完成对话:</vt:lpstr>
      <vt:lpstr>徵求征求(to ask for)/應徵应征(to respond to a want ad.)</vt:lpstr>
      <vt:lpstr>PowerPoint Presentation</vt:lpstr>
      <vt:lpstr>支持/支持</vt:lpstr>
      <vt:lpstr>PowerPoint Presentation</vt:lpstr>
      <vt:lpstr>PowerPoint Presentation</vt:lpstr>
      <vt:lpstr>PowerPoint Presentation</vt:lpstr>
      <vt:lpstr>PowerPoint Presentation</vt:lpstr>
      <vt:lpstr>第三周</vt:lpstr>
      <vt:lpstr>故事閱讀:中國是詩的國度 故事阅读:中国是诗的国度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歲寒三友</vt:lpstr>
      <vt:lpstr>獨自/獨自</vt:lpstr>
      <vt:lpstr>單獨 (alone)</vt:lpstr>
      <vt:lpstr>獨立 (independent)</vt:lpstr>
      <vt:lpstr>PowerPoint Presentation</vt:lpstr>
      <vt:lpstr>根/根</vt:lpstr>
      <vt:lpstr>根(root, a measure word)</vt:lpstr>
      <vt:lpstr>PowerPoint Presentation</vt:lpstr>
      <vt:lpstr>磨/磨</vt:lpstr>
      <vt:lpstr>牛仔褲很耐磨，不容易破。 牛仔裤很耐磨，不容易破。</vt:lpstr>
      <vt:lpstr>磨(to rub)</vt:lpstr>
      <vt:lpstr>堅勁/堅勁</vt:lpstr>
      <vt:lpstr>     起勁( with zest and vigor)</vt:lpstr>
      <vt:lpstr>玩電動玩得很起勁 玩电动玩得很起劲</vt:lpstr>
      <vt:lpstr>提不起勁 提不起劲</vt:lpstr>
      <vt:lpstr>提不起勁( not interested)</vt:lpstr>
      <vt:lpstr>暗香/暗香</vt:lpstr>
      <vt:lpstr>天暗了</vt:lpstr>
      <vt:lpstr>暗(dark)</vt:lpstr>
      <vt:lpstr>美妙/美妙</vt:lpstr>
      <vt:lpstr>美妙( beautiful and wonderful)</vt:lpstr>
      <vt:lpstr>啟發/啟發</vt:lpstr>
      <vt:lpstr>PowerPoint Presentation</vt:lpstr>
      <vt:lpstr>PowerPoint Presentation</vt:lpstr>
      <vt:lpstr>PowerPoint Presentation</vt:lpstr>
      <vt:lpstr>第四周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再和又的分辨</vt:lpstr>
      <vt:lpstr>PowerPoint Presentation</vt:lpstr>
      <vt:lpstr>S/topic +越+action verb/adj.+越+adj.</vt:lpstr>
      <vt:lpstr>S/topic +越+action verb/adj.+越+adj.</vt:lpstr>
      <vt:lpstr>PowerPoint Presentation</vt:lpstr>
      <vt:lpstr>S+越來越+adj. /stative verb</vt:lpstr>
      <vt:lpstr>姐姐都不擦乳液，所以皮肤越來越变干。</vt:lpstr>
      <vt:lpstr>成語、常用語小複習</vt:lpstr>
      <vt:lpstr>PowerPoint Presentation</vt:lpstr>
      <vt:lpstr>看圖說話：奶奶要過生日了…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八册第五课</dc:title>
  <dc:creator>Xin Tong</dc:creator>
  <cp:lastModifiedBy>Xin Tong</cp:lastModifiedBy>
  <cp:revision>3</cp:revision>
  <dcterms:created xsi:type="dcterms:W3CDTF">2022-05-29T22:24:53Z</dcterms:created>
  <dcterms:modified xsi:type="dcterms:W3CDTF">2022-05-29T22:36:13Z</dcterms:modified>
</cp:coreProperties>
</file>